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omments/comment1.xml" ContentType="application/vnd.openxmlformats-officedocument.presentationml.comment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omments/comment2.xml" ContentType="application/vnd.openxmlformats-officedocument.presentationml.comment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4" r:id="rId1"/>
  </p:sldMasterIdLst>
  <p:notesMasterIdLst>
    <p:notesMasterId r:id="rId83"/>
  </p:notesMasterIdLst>
  <p:sldIdLst>
    <p:sldId id="256" r:id="rId2"/>
    <p:sldId id="329" r:id="rId3"/>
    <p:sldId id="258" r:id="rId4"/>
    <p:sldId id="259" r:id="rId5"/>
    <p:sldId id="260" r:id="rId6"/>
    <p:sldId id="270" r:id="rId7"/>
    <p:sldId id="271" r:id="rId8"/>
    <p:sldId id="262" r:id="rId9"/>
    <p:sldId id="272" r:id="rId10"/>
    <p:sldId id="264" r:id="rId11"/>
    <p:sldId id="273" r:id="rId12"/>
    <p:sldId id="266" r:id="rId13"/>
    <p:sldId id="261" r:id="rId14"/>
    <p:sldId id="268" r:id="rId15"/>
    <p:sldId id="312" r:id="rId16"/>
    <p:sldId id="313" r:id="rId17"/>
    <p:sldId id="314" r:id="rId18"/>
    <p:sldId id="315" r:id="rId19"/>
    <p:sldId id="316" r:id="rId20"/>
    <p:sldId id="274" r:id="rId21"/>
    <p:sldId id="353" r:id="rId22"/>
    <p:sldId id="354" r:id="rId23"/>
    <p:sldId id="355" r:id="rId24"/>
    <p:sldId id="356" r:id="rId25"/>
    <p:sldId id="357" r:id="rId26"/>
    <p:sldId id="358" r:id="rId27"/>
    <p:sldId id="359" r:id="rId28"/>
    <p:sldId id="265" r:id="rId29"/>
    <p:sldId id="275" r:id="rId30"/>
    <p:sldId id="276" r:id="rId31"/>
    <p:sldId id="277" r:id="rId32"/>
    <p:sldId id="278" r:id="rId33"/>
    <p:sldId id="279" r:id="rId34"/>
    <p:sldId id="280" r:id="rId35"/>
    <p:sldId id="281" r:id="rId36"/>
    <p:sldId id="269" r:id="rId37"/>
    <p:sldId id="282" r:id="rId38"/>
    <p:sldId id="366" r:id="rId39"/>
    <p:sldId id="367" r:id="rId40"/>
    <p:sldId id="283" r:id="rId41"/>
    <p:sldId id="284" r:id="rId42"/>
    <p:sldId id="285" r:id="rId43"/>
    <p:sldId id="286" r:id="rId44"/>
    <p:sldId id="363" r:id="rId45"/>
    <p:sldId id="288" r:id="rId46"/>
    <p:sldId id="289" r:id="rId47"/>
    <p:sldId id="290" r:id="rId48"/>
    <p:sldId id="291" r:id="rId49"/>
    <p:sldId id="292" r:id="rId50"/>
    <p:sldId id="293" r:id="rId51"/>
    <p:sldId id="294" r:id="rId52"/>
    <p:sldId id="295" r:id="rId53"/>
    <p:sldId id="296" r:id="rId54"/>
    <p:sldId id="297" r:id="rId55"/>
    <p:sldId id="298" r:id="rId56"/>
    <p:sldId id="299" r:id="rId57"/>
    <p:sldId id="300" r:id="rId58"/>
    <p:sldId id="301" r:id="rId59"/>
    <p:sldId id="307" r:id="rId60"/>
    <p:sldId id="308" r:id="rId61"/>
    <p:sldId id="309" r:id="rId62"/>
    <p:sldId id="310" r:id="rId63"/>
    <p:sldId id="364" r:id="rId64"/>
    <p:sldId id="365" r:id="rId65"/>
    <p:sldId id="335" r:id="rId66"/>
    <p:sldId id="263" r:id="rId67"/>
    <p:sldId id="331" r:id="rId68"/>
    <p:sldId id="332" r:id="rId69"/>
    <p:sldId id="333" r:id="rId70"/>
    <p:sldId id="334" r:id="rId71"/>
    <p:sldId id="351" r:id="rId72"/>
    <p:sldId id="336" r:id="rId73"/>
    <p:sldId id="350" r:id="rId74"/>
    <p:sldId id="342" r:id="rId75"/>
    <p:sldId id="343" r:id="rId76"/>
    <p:sldId id="344" r:id="rId77"/>
    <p:sldId id="345" r:id="rId78"/>
    <p:sldId id="267" r:id="rId79"/>
    <p:sldId id="352" r:id="rId80"/>
    <p:sldId id="349" r:id="rId81"/>
    <p:sldId id="330" r:id="rId82"/>
  </p:sldIdLst>
  <p:sldSz cx="9144000" cy="5143500" type="screen16x9"/>
  <p:notesSz cx="6858000" cy="9144000"/>
  <p:embeddedFontLst>
    <p:embeddedFont>
      <p:font typeface="Cambria Math" panose="02040503050406030204" pitchFamily="18" charset="0"/>
      <p:regular r:id="rId84"/>
    </p:embeddedFont>
    <p:embeddedFont>
      <p:font typeface="Syncopate" panose="020B0604020202020204" charset="0"/>
      <p:regular r:id="rId85"/>
      <p:bold r:id="rId8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 initials="a" lastIdx="2" clrIdx="0">
    <p:extLst>
      <p:ext uri="{19B8F6BF-5375-455C-9EA6-DF929625EA0E}">
        <p15:presenceInfo xmlns:p15="http://schemas.microsoft.com/office/powerpoint/2012/main" userId="admi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5818E"/>
    <a:srgbClr val="93C47D"/>
    <a:srgbClr val="B4A7D6"/>
    <a:srgbClr val="C27BA0"/>
    <a:srgbClr val="00ADEF"/>
    <a:srgbClr val="3D85C6"/>
    <a:srgbClr val="E066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3" d="100"/>
          <a:sy n="143" d="100"/>
        </p:scale>
        <p:origin x="68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font" Target="fonts/font1.fntdata"/><Relationship Id="rId89"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commentAuthors" Target="commentAuthor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font" Target="fonts/font2.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notesMaster" Target="notesMasters/notesMaster1.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6-10-05T12:13:48.029" idx="1">
    <p:pos x="6342" y="3468"/>
    <p:text>Use HQbird DataGuard tool to receive alerts about the oldest active transaction in Firebird database (what applications started it, what IP address, the timestamp of its start), and HQbird MonLogger tool to see the complete list of the long-running active transactions and their IO statistics. Also, if you are using database access components/libraries which can cache record sets, use cached updates.</p:text>
    <p:extLst>
      <p:ext uri="{C676402C-5697-4E1C-873F-D02D1690AC5C}">
        <p15:threadingInfo xmlns:p15="http://schemas.microsoft.com/office/powerpoint/2012/main" timeZoneBias="-1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6-10-05T20:11:06.461" idx="2">
    <p:pos x="7068" y="2084"/>
    <p:text>Varchars are faster for the small pieces of data because they are stored in the record, and the whole record is read during the same IO cycle, and if record size is less than 2/3 of the database page size, the whole record is stored on the same database page. BLOBs are stored outside of the record, and require the additional round of IO to read it, and they show the advantage with reading and writing long strings.</p:text>
    <p:extLst>
      <p:ext uri="{C676402C-5697-4E1C-873F-D02D1690AC5C}">
        <p15:threadingInfo xmlns:p15="http://schemas.microsoft.com/office/powerpoint/2012/main" timeZoneBias="-1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firebirdsql.org/en/multi-version-concurrency-control/"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
        <p:cNvGrpSpPr/>
        <p:nvPr/>
      </p:nvGrpSpPr>
      <p:grpSpPr>
        <a:xfrm>
          <a:off x="0" y="0"/>
          <a:ext cx="0" cy="0"/>
          <a:chOff x="0" y="0"/>
          <a:chExt cx="0" cy="0"/>
        </a:xfrm>
      </p:grpSpPr>
      <p:sp>
        <p:nvSpPr>
          <p:cNvPr id="31" name="Google Shape;31;g585b896091_0_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 name="Google Shape;32;g585b896091_0_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p:spPr>
      </p:sp>
      <p:sp>
        <p:nvSpPr>
          <p:cNvPr id="3" name="Segnaposto note 2"/>
          <p:cNvSpPr>
            <a:spLocks noGrp="1"/>
          </p:cNvSpPr>
          <p:nvPr>
            <p:ph type="body" idx="1"/>
          </p:nvPr>
        </p:nvSpPr>
        <p:spPr/>
        <p:txBody>
          <a:bodyPr/>
          <a:lstStyle/>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lang="en-US" sz="1100" dirty="0"/>
              <a:t>The flag </a:t>
            </a:r>
            <a:r>
              <a:rPr lang="en-US" sz="1100" dirty="0" err="1"/>
              <a:t>no_reserve</a:t>
            </a:r>
            <a:r>
              <a:rPr lang="en-US" sz="1100" dirty="0"/>
              <a:t> makes Firebird do not reserve free space (30%) on data pages for the possible record versions, which occur after UPDATE or DELETE. This flag allows the data to be stored in a more compact way (and size of the database is less too), but in case of UPDATE/DELETE all changes go to the new data page. As a result, in the database with </a:t>
            </a:r>
            <a:r>
              <a:rPr lang="en-US" sz="1100" dirty="0" err="1"/>
              <a:t>no_reserve</a:t>
            </a:r>
            <a:r>
              <a:rPr lang="en-US" sz="1100" dirty="0"/>
              <a:t> flag UPDATE/DELETE operations are slower.</a:t>
            </a:r>
          </a:p>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lang="en-US" sz="1100" dirty="0"/>
              <a:t>So, if your database is not read-only, I recommend removing </a:t>
            </a:r>
            <a:r>
              <a:rPr lang="en-US" sz="1100" dirty="0" err="1"/>
              <a:t>no_reserve</a:t>
            </a:r>
            <a:r>
              <a:rPr lang="en-US" sz="1100" dirty="0"/>
              <a:t> flag.</a:t>
            </a:r>
          </a:p>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lang="en-US" sz="1100" dirty="0"/>
              <a:t>How to check is it set or now – see line Attributes in the output of </a:t>
            </a:r>
          </a:p>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lang="en-US" sz="1100" dirty="0" err="1"/>
              <a:t>gstat</a:t>
            </a:r>
            <a:r>
              <a:rPr lang="en-US" sz="1100" dirty="0"/>
              <a:t> –h database</a:t>
            </a:r>
          </a:p>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lang="en-US" sz="1100" dirty="0"/>
              <a:t>How to disable:</a:t>
            </a:r>
          </a:p>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lang="en-US" sz="1100" dirty="0" err="1"/>
              <a:t>gfix</a:t>
            </a:r>
            <a:r>
              <a:rPr lang="en-US" sz="1100" dirty="0"/>
              <a:t> -use reserve database</a:t>
            </a:r>
          </a:p>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lang="en-US" sz="1100" dirty="0"/>
              <a:t>After this command, the new data pages will be created with reserved space.</a:t>
            </a:r>
          </a:p>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lang="en-US" sz="1100" dirty="0"/>
              <a:t>However, to achieve the full effect, it is necessary to back up a database with </a:t>
            </a:r>
            <a:r>
              <a:rPr lang="en-US" sz="1100" dirty="0" err="1"/>
              <a:t>gbak</a:t>
            </a:r>
            <a:r>
              <a:rPr lang="en-US" sz="1100" dirty="0"/>
              <a:t> and then restore, in this case, all data pages will be with reserved space.</a:t>
            </a:r>
          </a:p>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lang="en-US" sz="1100" dirty="0"/>
              <a:t>Please note: the database size will grow after removing </a:t>
            </a:r>
            <a:r>
              <a:rPr lang="en-US" sz="1100" dirty="0" err="1"/>
              <a:t>no_reserve</a:t>
            </a:r>
            <a:r>
              <a:rPr lang="en-US" sz="1100" dirty="0"/>
              <a:t> flag and backup/restore.</a:t>
            </a:r>
            <a:endParaRPr lang="it-IT" dirty="0"/>
          </a:p>
        </p:txBody>
      </p:sp>
    </p:spTree>
    <p:extLst>
      <p:ext uri="{BB962C8B-B14F-4D97-AF65-F5344CB8AC3E}">
        <p14:creationId xmlns:p14="http://schemas.microsoft.com/office/powerpoint/2010/main" val="1316289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p:spPr>
      </p:sp>
      <p:sp>
        <p:nvSpPr>
          <p:cNvPr id="3" name="Segnaposto note 2"/>
          <p:cNvSpPr>
            <a:spLocks noGrp="1"/>
          </p:cNvSpPr>
          <p:nvPr>
            <p:ph type="body" idx="1"/>
          </p:nvPr>
        </p:nvSpPr>
        <p:spPr/>
        <p:txBody>
          <a:bodyPr/>
          <a:lstStyle/>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b="0" i="0" u="none" strike="noStrike" cap="none" dirty="0">
                <a:solidFill>
                  <a:srgbClr val="000000"/>
                </a:solidFill>
                <a:effectLst/>
                <a:latin typeface="Arial"/>
                <a:ea typeface="Arial"/>
                <a:cs typeface="Arial"/>
                <a:sym typeface="Arial"/>
              </a:rPr>
              <a:t>Lock table is the mechanism of Firebird, which is used to synchronize access to the internal engine objects.</a:t>
            </a:r>
            <a:br>
              <a:rPr lang="en-US" dirty="0"/>
            </a:br>
            <a:r>
              <a:rPr lang="en-US" sz="1100" b="0" i="0" u="none" strike="noStrike" cap="none" dirty="0">
                <a:solidFill>
                  <a:srgbClr val="000000"/>
                </a:solidFill>
                <a:effectLst/>
                <a:latin typeface="Arial"/>
                <a:ea typeface="Arial"/>
                <a:cs typeface="Arial"/>
                <a:sym typeface="Arial"/>
              </a:rPr>
              <a:t>Firebird lock table can grow automatically, but its increase is a slow operation, which can lead to micro-freezes. Lock table can only grow, starting from the initial size (it is set в </a:t>
            </a:r>
            <a:r>
              <a:rPr lang="en-US" sz="1100" b="0" i="0" u="none" strike="noStrike" cap="none" dirty="0" err="1">
                <a:solidFill>
                  <a:srgbClr val="000000"/>
                </a:solidFill>
                <a:effectLst/>
                <a:latin typeface="Arial"/>
                <a:ea typeface="Arial"/>
                <a:cs typeface="Arial"/>
                <a:sym typeface="Arial"/>
              </a:rPr>
              <a:t>firebird.conf</a:t>
            </a:r>
            <a:r>
              <a:rPr lang="en-US" sz="1100" b="0" i="0" u="none" strike="noStrike" cap="none" dirty="0">
                <a:solidFill>
                  <a:srgbClr val="000000"/>
                </a:solidFill>
                <a:effectLst/>
                <a:latin typeface="Arial"/>
                <a:ea typeface="Arial"/>
                <a:cs typeface="Arial"/>
                <a:sym typeface="Arial"/>
              </a:rPr>
              <a:t>).</a:t>
            </a:r>
            <a:br>
              <a:rPr lang="en-US" dirty="0"/>
            </a:br>
            <a:r>
              <a:rPr lang="en-US" sz="1100" b="0" i="0" u="none" strike="noStrike" cap="none" dirty="0">
                <a:solidFill>
                  <a:srgbClr val="000000"/>
                </a:solidFill>
                <a:effectLst/>
                <a:latin typeface="Arial"/>
                <a:ea typeface="Arial"/>
                <a:cs typeface="Arial"/>
                <a:sym typeface="Arial"/>
              </a:rPr>
              <a:t>To prevent multiple rounds of increasing lock table, the good idea will be to watch for the size of lock table at the end of the working period (day, week, </a:t>
            </a:r>
            <a:r>
              <a:rPr lang="en-US" sz="1100" b="0" i="0" u="none" strike="noStrike" cap="none" dirty="0" err="1">
                <a:solidFill>
                  <a:srgbClr val="000000"/>
                </a:solidFill>
                <a:effectLst/>
                <a:latin typeface="Arial"/>
                <a:ea typeface="Arial"/>
                <a:cs typeface="Arial"/>
                <a:sym typeface="Arial"/>
              </a:rPr>
              <a:t>etc</a:t>
            </a:r>
            <a:r>
              <a:rPr lang="en-US" sz="1100" b="0" i="0" u="none" strike="noStrike" cap="none" dirty="0">
                <a:solidFill>
                  <a:srgbClr val="000000"/>
                </a:solidFill>
                <a:effectLst/>
                <a:latin typeface="Arial"/>
                <a:ea typeface="Arial"/>
                <a:cs typeface="Arial"/>
                <a:sym typeface="Arial"/>
              </a:rPr>
              <a:t>), and then set it as the initial size in </a:t>
            </a:r>
            <a:r>
              <a:rPr lang="en-US" sz="1100" b="0" i="0" u="none" strike="noStrike" cap="none" dirty="0" err="1">
                <a:solidFill>
                  <a:srgbClr val="000000"/>
                </a:solidFill>
                <a:effectLst/>
                <a:latin typeface="Arial"/>
                <a:ea typeface="Arial"/>
                <a:cs typeface="Arial"/>
                <a:sym typeface="Arial"/>
              </a:rPr>
              <a:t>firebird.conf</a:t>
            </a:r>
            <a:r>
              <a:rPr lang="en-US" sz="1100" b="0" i="0" u="none" strike="noStrike" cap="none" dirty="0">
                <a:solidFill>
                  <a:srgbClr val="000000"/>
                </a:solidFill>
                <a:effectLst/>
                <a:latin typeface="Arial"/>
                <a:ea typeface="Arial"/>
                <a:cs typeface="Arial"/>
                <a:sym typeface="Arial"/>
              </a:rPr>
              <a:t>.</a:t>
            </a:r>
            <a:br>
              <a:rPr lang="en-US" dirty="0"/>
            </a:br>
            <a:r>
              <a:rPr lang="en-US" sz="1100" b="1" i="0" u="none" strike="noStrike" cap="none" dirty="0" err="1">
                <a:solidFill>
                  <a:srgbClr val="000000"/>
                </a:solidFill>
                <a:effectLst/>
                <a:latin typeface="Arial"/>
                <a:ea typeface="Arial"/>
                <a:cs typeface="Arial"/>
                <a:sym typeface="Arial"/>
              </a:rPr>
              <a:t>LockMemSize</a:t>
            </a:r>
            <a:r>
              <a:rPr lang="en-US" sz="1100" b="1" i="0" u="none" strike="noStrike" cap="none" dirty="0">
                <a:solidFill>
                  <a:srgbClr val="000000"/>
                </a:solidFill>
                <a:effectLst/>
                <a:latin typeface="Arial"/>
                <a:ea typeface="Arial"/>
                <a:cs typeface="Arial"/>
                <a:sym typeface="Arial"/>
              </a:rPr>
              <a:t>=99999999</a:t>
            </a:r>
            <a:br>
              <a:rPr lang="en-US" dirty="0"/>
            </a:br>
            <a:r>
              <a:rPr lang="en-US" sz="1100" b="0" i="0" u="none" strike="noStrike" cap="none" dirty="0">
                <a:solidFill>
                  <a:srgbClr val="000000"/>
                </a:solidFill>
                <a:effectLst/>
                <a:latin typeface="Arial"/>
                <a:ea typeface="Arial"/>
                <a:cs typeface="Arial"/>
                <a:sym typeface="Arial"/>
              </a:rPr>
              <a:t>For your reference: </a:t>
            </a:r>
            <a:r>
              <a:rPr lang="en-US" sz="1100" b="0" i="0" u="none" strike="noStrike" cap="none" dirty="0" err="1">
                <a:solidFill>
                  <a:srgbClr val="000000"/>
                </a:solidFill>
                <a:effectLst/>
                <a:latin typeface="Arial"/>
                <a:ea typeface="Arial"/>
                <a:cs typeface="Arial"/>
                <a:sym typeface="Arial"/>
              </a:rPr>
              <a:t>LockMemSize</a:t>
            </a:r>
            <a:r>
              <a:rPr lang="en-US" sz="1100" b="0" i="0" u="none" strike="noStrike" cap="none" dirty="0">
                <a:solidFill>
                  <a:srgbClr val="000000"/>
                </a:solidFill>
                <a:effectLst/>
                <a:latin typeface="Arial"/>
                <a:ea typeface="Arial"/>
                <a:cs typeface="Arial"/>
                <a:sym typeface="Arial"/>
              </a:rPr>
              <a:t> on high load systems with ~1000 users is usually below 200Mb.18. Use </a:t>
            </a:r>
            <a:r>
              <a:rPr lang="en-US" sz="1100" b="0" i="0" u="none" strike="noStrike" cap="none" dirty="0" err="1">
                <a:solidFill>
                  <a:srgbClr val="000000"/>
                </a:solidFill>
                <a:effectLst/>
                <a:latin typeface="Arial"/>
                <a:ea typeface="Arial"/>
                <a:cs typeface="Arial"/>
                <a:sym typeface="Arial"/>
              </a:rPr>
              <a:t>fb_lock_print</a:t>
            </a:r>
            <a:r>
              <a:rPr lang="en-US" sz="1100" b="0" i="0" u="none" strike="noStrike" cap="none" dirty="0">
                <a:solidFill>
                  <a:srgbClr val="000000"/>
                </a:solidFill>
                <a:effectLst/>
                <a:latin typeface="Arial"/>
                <a:ea typeface="Arial"/>
                <a:cs typeface="Arial"/>
                <a:sym typeface="Arial"/>
              </a:rPr>
              <a:t> to count the number of </a:t>
            </a:r>
            <a:r>
              <a:rPr lang="en-US" sz="1100" b="0" i="0" u="none" strike="noStrike" cap="none" dirty="0" err="1">
                <a:solidFill>
                  <a:srgbClr val="000000"/>
                </a:solidFill>
                <a:effectLst/>
                <a:latin typeface="Arial"/>
                <a:ea typeface="Arial"/>
                <a:cs typeface="Arial"/>
                <a:sym typeface="Arial"/>
              </a:rPr>
              <a:t>connec</a:t>
            </a:r>
            <a:endParaRPr lang="en-US" sz="1100" b="0" i="0" u="none" strike="noStrike" cap="none" dirty="0">
              <a:solidFill>
                <a:srgbClr val="000000"/>
              </a:solidFill>
              <a:effectLst/>
              <a:latin typeface="Arial"/>
              <a:ea typeface="Arial"/>
              <a:cs typeface="Arial"/>
              <a:sym typeface="Arial"/>
            </a:endParaRPr>
          </a:p>
          <a:p>
            <a:pPr marL="139700" indent="0">
              <a:buNone/>
            </a:pPr>
            <a:endParaRPr lang="it-IT" dirty="0"/>
          </a:p>
        </p:txBody>
      </p:sp>
    </p:spTree>
    <p:extLst>
      <p:ext uri="{BB962C8B-B14F-4D97-AF65-F5344CB8AC3E}">
        <p14:creationId xmlns:p14="http://schemas.microsoft.com/office/powerpoint/2010/main" val="42000356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g585b896091_0_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 name="Google Shape;91;g585b896091_0_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p:spPr>
      </p:sp>
      <p:sp>
        <p:nvSpPr>
          <p:cNvPr id="3" name="Segnaposto note 2"/>
          <p:cNvSpPr>
            <a:spLocks noGrp="1"/>
          </p:cNvSpPr>
          <p:nvPr>
            <p:ph type="body" idx="1"/>
          </p:nvPr>
        </p:nvSpPr>
        <p:spPr/>
        <p:txBody>
          <a:bodyPr/>
          <a:lstStyle/>
          <a:p>
            <a:endParaRPr lang="it-IT" dirty="0"/>
          </a:p>
        </p:txBody>
      </p:sp>
    </p:spTree>
    <p:extLst>
      <p:ext uri="{BB962C8B-B14F-4D97-AF65-F5344CB8AC3E}">
        <p14:creationId xmlns:p14="http://schemas.microsoft.com/office/powerpoint/2010/main" val="40111212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p:spPr>
      </p:sp>
      <p:sp>
        <p:nvSpPr>
          <p:cNvPr id="3" name="Segnaposto note 2"/>
          <p:cNvSpPr>
            <a:spLocks noGrp="1"/>
          </p:cNvSpPr>
          <p:nvPr>
            <p:ph type="body" idx="1"/>
          </p:nvPr>
        </p:nvSpPr>
        <p:spPr/>
        <p:txBody>
          <a:bodyPr/>
          <a:lstStyle/>
          <a:p>
            <a:r>
              <a:rPr lang="it-IT" dirty="0">
                <a:hlinkClick r:id="rId3"/>
              </a:rPr>
              <a:t>https://firebirdsql.org/en/multi-version-concurrency-control/</a:t>
            </a:r>
            <a:endParaRPr lang="it-IT" dirty="0"/>
          </a:p>
        </p:txBody>
      </p:sp>
    </p:spTree>
    <p:extLst>
      <p:ext uri="{BB962C8B-B14F-4D97-AF65-F5344CB8AC3E}">
        <p14:creationId xmlns:p14="http://schemas.microsoft.com/office/powerpoint/2010/main" val="37895966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585b896091_0_1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585b896091_0_1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100" dirty="0"/>
              <a:t>Even with increased </a:t>
            </a:r>
            <a:r>
              <a:rPr lang="en-US" sz="1100" dirty="0" err="1"/>
              <a:t>TempCacheLimit</a:t>
            </a:r>
            <a:r>
              <a:rPr lang="en-US" sz="1100" dirty="0"/>
              <a:t>, the long-running queries with a large number of sorted records will consume all allocated amount eventually, and as a result, sorting will go to the temporary files (i.e., disk). As a result, it can lead to significant slowness.</a:t>
            </a:r>
            <a:br>
              <a:rPr lang="en-US" sz="1100" dirty="0"/>
            </a:br>
            <a:endParaRPr lang="it-IT" dirty="0"/>
          </a:p>
        </p:txBody>
      </p:sp>
    </p:spTree>
    <p:extLst>
      <p:ext uri="{BB962C8B-B14F-4D97-AF65-F5344CB8AC3E}">
        <p14:creationId xmlns:p14="http://schemas.microsoft.com/office/powerpoint/2010/main" val="25872229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p:spPr>
      </p:sp>
      <p:sp>
        <p:nvSpPr>
          <p:cNvPr id="3" name="Segnaposto note 2"/>
          <p:cNvSpPr>
            <a:spLocks noGrp="1"/>
          </p:cNvSpPr>
          <p:nvPr>
            <p:ph type="body" idx="1"/>
          </p:nvPr>
        </p:nvSpPr>
        <p:spPr/>
        <p:txBody>
          <a:bodyPr/>
          <a:lstStyle/>
          <a:p>
            <a:r>
              <a:rPr lang="en-US" sz="1100" b="0" i="0" u="none" strike="noStrike" cap="none" dirty="0">
                <a:solidFill>
                  <a:srgbClr val="000000"/>
                </a:solidFill>
                <a:effectLst/>
                <a:latin typeface="Arial"/>
                <a:ea typeface="Arial"/>
                <a:cs typeface="Arial"/>
                <a:sym typeface="Arial"/>
              </a:rPr>
              <a:t>Often I see queries with the construction like this: T1 LEFT JOIN T2 ON (…) WHERE T2.Field_condition </a:t>
            </a:r>
          </a:p>
          <a:p>
            <a:r>
              <a:rPr lang="en-US" sz="1100" b="0" i="0" u="none" strike="noStrike" cap="none" dirty="0">
                <a:solidFill>
                  <a:srgbClr val="000000"/>
                </a:solidFill>
                <a:effectLst/>
                <a:latin typeface="Arial"/>
                <a:ea typeface="Arial"/>
                <a:cs typeface="Arial"/>
                <a:sym typeface="Arial"/>
              </a:rPr>
              <a:t>Essentially, the condition on T2 excludes NULLs from the output of LEFT JOIN T2, so it is possible to change LEFT JOIN to INNER JOIN - it will not affect the query's result.</a:t>
            </a:r>
            <a:br>
              <a:rPr lang="en-US" sz="1100" b="0" i="0" u="none" strike="noStrike" cap="none" dirty="0">
                <a:solidFill>
                  <a:srgbClr val="000000"/>
                </a:solidFill>
                <a:effectLst/>
                <a:latin typeface="Arial"/>
                <a:ea typeface="Arial"/>
                <a:cs typeface="Arial"/>
                <a:sym typeface="Arial"/>
              </a:rPr>
            </a:br>
            <a:r>
              <a:rPr lang="en-US" sz="1100" b="0" i="0" u="none" strike="noStrike" cap="none" dirty="0">
                <a:solidFill>
                  <a:srgbClr val="000000"/>
                </a:solidFill>
                <a:effectLst/>
                <a:latin typeface="Arial"/>
                <a:ea typeface="Arial"/>
                <a:cs typeface="Arial"/>
                <a:sym typeface="Arial"/>
              </a:rPr>
              <a:t>INNER JOIN gives more freedom for Firebird optimizer, and in the modern versions of Firebird, it is optimized much better than LEFT.</a:t>
            </a:r>
            <a:br>
              <a:rPr lang="en-US" sz="1100" b="0" i="0" u="none" strike="noStrike" cap="none" dirty="0">
                <a:solidFill>
                  <a:srgbClr val="000000"/>
                </a:solidFill>
                <a:effectLst/>
                <a:latin typeface="Arial"/>
                <a:ea typeface="Arial"/>
                <a:cs typeface="Arial"/>
                <a:sym typeface="Arial"/>
              </a:rPr>
            </a:br>
            <a:r>
              <a:rPr lang="en-US" sz="1100" b="0" i="0" u="none" strike="noStrike" cap="none" dirty="0">
                <a:solidFill>
                  <a:srgbClr val="000000"/>
                </a:solidFill>
                <a:effectLst/>
                <a:latin typeface="Arial"/>
                <a:ea typeface="Arial"/>
                <a:cs typeface="Arial"/>
                <a:sym typeface="Arial"/>
              </a:rPr>
              <a:t>Especially it makes sense in the following </a:t>
            </a:r>
            <a:r>
              <a:rPr lang="en-US" sz="1100" b="0" i="0" u="none" strike="noStrike" cap="none" dirty="0" err="1">
                <a:solidFill>
                  <a:srgbClr val="000000"/>
                </a:solidFill>
                <a:effectLst/>
                <a:latin typeface="Arial"/>
                <a:ea typeface="Arial"/>
                <a:cs typeface="Arial"/>
                <a:sym typeface="Arial"/>
              </a:rPr>
              <a:t>cases:No</a:t>
            </a:r>
            <a:r>
              <a:rPr lang="en-US" sz="1100" b="0" i="0" u="none" strike="noStrike" cap="none" dirty="0">
                <a:solidFill>
                  <a:srgbClr val="000000"/>
                </a:solidFill>
                <a:effectLst/>
                <a:latin typeface="Arial"/>
                <a:ea typeface="Arial"/>
                <a:cs typeface="Arial"/>
                <a:sym typeface="Arial"/>
              </a:rPr>
              <a:t> condition for T1 in WHERE clause</a:t>
            </a:r>
          </a:p>
          <a:p>
            <a:r>
              <a:rPr lang="en-US" sz="1100" b="0" i="0" u="none" strike="noStrike" cap="none" dirty="0">
                <a:solidFill>
                  <a:srgbClr val="000000"/>
                </a:solidFill>
                <a:effectLst/>
                <a:latin typeface="Arial"/>
                <a:ea typeface="Arial"/>
                <a:cs typeface="Arial"/>
                <a:sym typeface="Arial"/>
              </a:rPr>
              <a:t>T2 is a small table</a:t>
            </a:r>
          </a:p>
          <a:p>
            <a:pPr marL="139700" indent="0">
              <a:buNone/>
            </a:pPr>
            <a:endParaRPr lang="it-IT" dirty="0"/>
          </a:p>
        </p:txBody>
      </p:sp>
    </p:spTree>
    <p:extLst>
      <p:ext uri="{BB962C8B-B14F-4D97-AF65-F5344CB8AC3E}">
        <p14:creationId xmlns:p14="http://schemas.microsoft.com/office/powerpoint/2010/main" val="9589651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g585b896091_0_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 name="Google Shape;80;g585b896091_0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p:spPr>
      </p:sp>
      <p:sp>
        <p:nvSpPr>
          <p:cNvPr id="3" name="Segnaposto note 2"/>
          <p:cNvSpPr>
            <a:spLocks noGrp="1"/>
          </p:cNvSpPr>
          <p:nvPr>
            <p:ph type="body" idx="1"/>
          </p:nvPr>
        </p:nvSpPr>
        <p:spPr/>
        <p:txBody>
          <a:bodyPr/>
          <a:lstStyle/>
          <a:p>
            <a:r>
              <a:rPr lang="en-US" dirty="0"/>
              <a:t>Please note: "reserve" here means not only "do not set too many page buffers in Firebird" but, also important, restrict memory usage of other software. For example, if you have MS Exchange or MSSQL on the same server with Firebird, make sure to restrict their memory appetites.</a:t>
            </a:r>
            <a:endParaRPr lang="it-IT" dirty="0"/>
          </a:p>
        </p:txBody>
      </p:sp>
    </p:spTree>
    <p:extLst>
      <p:ext uri="{BB962C8B-B14F-4D97-AF65-F5344CB8AC3E}">
        <p14:creationId xmlns:p14="http://schemas.microsoft.com/office/powerpoint/2010/main" val="22276375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
        <p:cNvGrpSpPr/>
        <p:nvPr/>
      </p:nvGrpSpPr>
      <p:grpSpPr>
        <a:xfrm>
          <a:off x="0" y="0"/>
          <a:ext cx="0" cy="0"/>
          <a:chOff x="0" y="0"/>
          <a:chExt cx="0" cy="0"/>
        </a:xfrm>
      </p:grpSpPr>
      <p:sp>
        <p:nvSpPr>
          <p:cNvPr id="41" name="Google Shape;41;g585b896091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 name="Google Shape;42;g585b89609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g585b896091_0_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 name="Google Shape;80;g585b896091_0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658122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p:spPr>
      </p:sp>
      <p:sp>
        <p:nvSpPr>
          <p:cNvPr id="3" name="Segnaposto note 2"/>
          <p:cNvSpPr>
            <a:spLocks noGrp="1"/>
          </p:cNvSpPr>
          <p:nvPr>
            <p:ph type="body" idx="1"/>
          </p:nvPr>
        </p:nvSpPr>
        <p:spPr/>
        <p:txBody>
          <a:bodyPr/>
          <a:lstStyle/>
          <a:p>
            <a:r>
              <a:rPr lang="en-US" dirty="0"/>
              <a:t>Please note - if you have 4 databases on the server, the connection for every database is counted.</a:t>
            </a:r>
            <a:br>
              <a:rPr lang="en-US" dirty="0"/>
            </a:br>
            <a:r>
              <a:rPr lang="en-US" dirty="0"/>
              <a:t>Set more – I recommend 65535.</a:t>
            </a:r>
            <a:br>
              <a:rPr lang="en-US" dirty="0"/>
            </a:br>
            <a:r>
              <a:rPr lang="en-US" dirty="0"/>
              <a:t>Don't forget to check again after restarting of Firebird process: was it applied or not.</a:t>
            </a:r>
          </a:p>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lang="it-IT" altLang="it-IT" sz="1100" b="0" i="0" u="none" strike="noStrike" cap="none" dirty="0">
                <a:solidFill>
                  <a:srgbClr val="333333"/>
                </a:solidFill>
                <a:latin typeface="Arial"/>
                <a:ea typeface="Arial"/>
                <a:cs typeface="Arial"/>
                <a:sym typeface="Arial"/>
              </a:rPr>
              <a:t>For Classic </a:t>
            </a:r>
            <a:r>
              <a:rPr lang="it-IT" altLang="it-IT" sz="1100" b="0" i="0" u="none" strike="noStrike" cap="none" dirty="0" err="1">
                <a:solidFill>
                  <a:srgbClr val="333333"/>
                </a:solidFill>
                <a:latin typeface="Arial"/>
                <a:ea typeface="Arial"/>
                <a:cs typeface="Arial"/>
                <a:sym typeface="Arial"/>
              </a:rPr>
              <a:t>architecture</a:t>
            </a:r>
            <a:r>
              <a:rPr lang="it-IT" altLang="it-IT" sz="1100" b="0" i="0" u="none" strike="noStrike" cap="none" dirty="0">
                <a:solidFill>
                  <a:srgbClr val="333333"/>
                </a:solidFill>
                <a:latin typeface="Arial"/>
                <a:ea typeface="Arial"/>
                <a:cs typeface="Arial"/>
                <a:sym typeface="Arial"/>
              </a:rPr>
              <a:t>, </a:t>
            </a:r>
            <a:r>
              <a:rPr lang="it-IT" altLang="it-IT" sz="1100" b="0" i="0" u="none" strike="noStrike" cap="none" dirty="0" err="1">
                <a:solidFill>
                  <a:srgbClr val="333333"/>
                </a:solidFill>
                <a:latin typeface="Arial"/>
                <a:ea typeface="Arial"/>
                <a:cs typeface="Arial"/>
                <a:sym typeface="Arial"/>
              </a:rPr>
              <a:t>it</a:t>
            </a:r>
            <a:r>
              <a:rPr lang="it-IT" altLang="it-IT" sz="1100" b="0" i="0" u="none" strike="noStrike" cap="none" dirty="0">
                <a:solidFill>
                  <a:srgbClr val="333333"/>
                </a:solidFill>
                <a:latin typeface="Arial"/>
                <a:ea typeface="Arial"/>
                <a:cs typeface="Arial"/>
                <a:sym typeface="Arial"/>
              </a:rPr>
              <a:t> </a:t>
            </a:r>
            <a:r>
              <a:rPr lang="it-IT" altLang="it-IT" sz="1100" b="0" i="0" u="none" strike="noStrike" cap="none" dirty="0" err="1">
                <a:solidFill>
                  <a:srgbClr val="333333"/>
                </a:solidFill>
                <a:latin typeface="Arial"/>
                <a:ea typeface="Arial"/>
                <a:cs typeface="Arial"/>
                <a:sym typeface="Arial"/>
              </a:rPr>
              <a:t>is</a:t>
            </a:r>
            <a:r>
              <a:rPr lang="it-IT" altLang="it-IT" sz="1100" b="0" i="0" u="none" strike="noStrike" cap="none" dirty="0">
                <a:solidFill>
                  <a:srgbClr val="333333"/>
                </a:solidFill>
                <a:latin typeface="Arial"/>
                <a:ea typeface="Arial"/>
                <a:cs typeface="Arial"/>
                <a:sym typeface="Arial"/>
              </a:rPr>
              <a:t> </a:t>
            </a:r>
            <a:r>
              <a:rPr lang="it-IT" altLang="it-IT" sz="1100" b="0" i="0" u="none" strike="noStrike" cap="none" dirty="0" err="1">
                <a:solidFill>
                  <a:srgbClr val="333333"/>
                </a:solidFill>
                <a:latin typeface="Arial"/>
                <a:ea typeface="Arial"/>
                <a:cs typeface="Arial"/>
                <a:sym typeface="Arial"/>
              </a:rPr>
              <a:t>necessary</a:t>
            </a:r>
            <a:r>
              <a:rPr lang="it-IT" altLang="it-IT" sz="1100" b="0" i="0" u="none" strike="noStrike" cap="none" dirty="0">
                <a:solidFill>
                  <a:srgbClr val="333333"/>
                </a:solidFill>
                <a:latin typeface="Arial"/>
                <a:ea typeface="Arial"/>
                <a:cs typeface="Arial"/>
                <a:sym typeface="Arial"/>
              </a:rPr>
              <a:t> to check and </a:t>
            </a:r>
            <a:r>
              <a:rPr lang="it-IT" altLang="it-IT" sz="1100" b="0" i="0" u="none" strike="noStrike" cap="none" dirty="0" err="1">
                <a:solidFill>
                  <a:srgbClr val="333333"/>
                </a:solidFill>
                <a:latin typeface="Arial"/>
                <a:ea typeface="Arial"/>
                <a:cs typeface="Arial"/>
                <a:sym typeface="Arial"/>
              </a:rPr>
              <a:t>increase</a:t>
            </a:r>
            <a:r>
              <a:rPr lang="it-IT" altLang="it-IT" sz="1100" b="0" i="0" u="none" strike="noStrike" cap="none" dirty="0">
                <a:solidFill>
                  <a:srgbClr val="333333"/>
                </a:solidFill>
                <a:latin typeface="Arial"/>
                <a:ea typeface="Arial"/>
                <a:cs typeface="Arial"/>
                <a:sym typeface="Arial"/>
              </a:rPr>
              <a:t> </a:t>
            </a:r>
            <a:r>
              <a:rPr lang="it-IT" altLang="it-IT" sz="1100" b="0" i="0" u="none" strike="noStrike" cap="none" dirty="0" err="1">
                <a:solidFill>
                  <a:srgbClr val="333333"/>
                </a:solidFill>
                <a:latin typeface="Arial"/>
                <a:ea typeface="Arial"/>
                <a:cs typeface="Arial"/>
                <a:sym typeface="Arial"/>
              </a:rPr>
              <a:t>limits</a:t>
            </a:r>
            <a:r>
              <a:rPr lang="it-IT" altLang="it-IT" sz="1100" b="0" i="0" u="none" strike="noStrike" cap="none" dirty="0">
                <a:solidFill>
                  <a:srgbClr val="333333"/>
                </a:solidFill>
                <a:latin typeface="Arial"/>
                <a:ea typeface="Arial"/>
                <a:cs typeface="Arial"/>
                <a:sym typeface="Arial"/>
              </a:rPr>
              <a:t> for the user «</a:t>
            </a:r>
            <a:r>
              <a:rPr lang="it-IT" altLang="it-IT" sz="1100" b="0" i="0" u="none" strike="noStrike" cap="none" dirty="0" err="1">
                <a:solidFill>
                  <a:srgbClr val="333333"/>
                </a:solidFill>
                <a:latin typeface="Arial"/>
                <a:ea typeface="Arial"/>
                <a:cs typeface="Arial"/>
                <a:sym typeface="Arial"/>
              </a:rPr>
              <a:t>firebird</a:t>
            </a:r>
            <a:r>
              <a:rPr lang="it-IT" altLang="it-IT" sz="1100" b="0" i="0" u="none" strike="noStrike" cap="none" dirty="0">
                <a:solidFill>
                  <a:srgbClr val="333333"/>
                </a:solidFill>
                <a:latin typeface="Arial"/>
                <a:ea typeface="Arial"/>
                <a:cs typeface="Arial"/>
                <a:sym typeface="Arial"/>
              </a:rPr>
              <a:t>».</a:t>
            </a:r>
            <a:r>
              <a:rPr lang="it-IT" altLang="it-IT" sz="1100" b="0" i="0" u="none" strike="noStrike" cap="none" dirty="0">
                <a:solidFill>
                  <a:schemeClr val="tx1"/>
                </a:solidFill>
                <a:latin typeface="Arial"/>
                <a:ea typeface="Arial"/>
                <a:cs typeface="Arial"/>
                <a:sym typeface="Arial"/>
              </a:rPr>
              <a:t> </a:t>
            </a:r>
          </a:p>
          <a:p>
            <a:endParaRPr lang="it-IT" dirty="0"/>
          </a:p>
        </p:txBody>
      </p:sp>
    </p:spTree>
    <p:extLst>
      <p:ext uri="{BB962C8B-B14F-4D97-AF65-F5344CB8AC3E}">
        <p14:creationId xmlns:p14="http://schemas.microsoft.com/office/powerpoint/2010/main" val="26188232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p:spPr>
      </p:sp>
      <p:sp>
        <p:nvSpPr>
          <p:cNvPr id="3" name="Segnaposto note 2"/>
          <p:cNvSpPr>
            <a:spLocks noGrp="1"/>
          </p:cNvSpPr>
          <p:nvPr>
            <p:ph type="body" idx="1"/>
          </p:nvPr>
        </p:nvSpPr>
        <p:spPr/>
        <p:txBody>
          <a:bodyPr/>
          <a:lstStyle/>
          <a:p>
            <a:endParaRPr lang="it-IT" dirty="0"/>
          </a:p>
        </p:txBody>
      </p:sp>
    </p:spTree>
    <p:extLst>
      <p:ext uri="{BB962C8B-B14F-4D97-AF65-F5344CB8AC3E}">
        <p14:creationId xmlns:p14="http://schemas.microsoft.com/office/powerpoint/2010/main" val="13855592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585b896091_0_1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585b896091_0_1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528325385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52832538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585b896091_0_1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585b896091_0_1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585b896091_0_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585b896091_0_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p:spPr>
      </p:sp>
      <p:sp>
        <p:nvSpPr>
          <p:cNvPr id="3" name="Segnaposto note 2"/>
          <p:cNvSpPr>
            <a:spLocks noGrp="1"/>
          </p:cNvSpPr>
          <p:nvPr>
            <p:ph type="body" idx="1"/>
          </p:nvPr>
        </p:nvSpPr>
        <p:spPr/>
        <p:txBody>
          <a:bodyPr/>
          <a:lstStyle/>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lang="en-US" sz="1100" dirty="0"/>
              <a:t>Firebird cache (also called «page buffers») is specified by the parameter </a:t>
            </a:r>
            <a:r>
              <a:rPr lang="en-US" sz="1100" dirty="0" err="1"/>
              <a:t>DefaultDBCachePages</a:t>
            </a:r>
            <a:r>
              <a:rPr lang="en-US" sz="1100" dirty="0"/>
              <a:t> in </a:t>
            </a:r>
            <a:r>
              <a:rPr lang="en-US" sz="1100" dirty="0" err="1"/>
              <a:t>firebird.conf</a:t>
            </a:r>
            <a:r>
              <a:rPr lang="en-US" sz="1100" dirty="0"/>
              <a:t>/</a:t>
            </a:r>
            <a:r>
              <a:rPr lang="en-US" sz="1100" dirty="0" err="1"/>
              <a:t>databases.conf</a:t>
            </a:r>
            <a:r>
              <a:rPr lang="en-US" sz="1100" dirty="0"/>
              <a:t>, or directly in the header of the database.</a:t>
            </a:r>
          </a:p>
          <a:p>
            <a:endParaRPr lang="it-IT" dirty="0"/>
          </a:p>
        </p:txBody>
      </p:sp>
    </p:spTree>
    <p:extLst>
      <p:ext uri="{BB962C8B-B14F-4D97-AF65-F5344CB8AC3E}">
        <p14:creationId xmlns:p14="http://schemas.microsoft.com/office/powerpoint/2010/main" val="26208506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p:spPr>
      </p:sp>
      <p:sp>
        <p:nvSpPr>
          <p:cNvPr id="3" name="Segnaposto note 2"/>
          <p:cNvSpPr>
            <a:spLocks noGrp="1"/>
          </p:cNvSpPr>
          <p:nvPr>
            <p:ph type="body" idx="1"/>
          </p:nvPr>
        </p:nvSpPr>
        <p:spPr/>
        <p:txBody>
          <a:bodyPr/>
          <a:lstStyle/>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lang="en-US" sz="1100" dirty="0"/>
              <a:t>Every connection to the Firebird database establishes the connection to the security database (security3.fdb in case of Firebird 3), and performs several reads and writes (transaction pages, header page). If you have frequent connections, the performance of your security database can become a problem.</a:t>
            </a:r>
            <a:br>
              <a:rPr lang="en-US" sz="1100" dirty="0"/>
            </a:br>
            <a:endParaRPr lang="it-IT" dirty="0"/>
          </a:p>
        </p:txBody>
      </p:sp>
    </p:spTree>
    <p:extLst>
      <p:ext uri="{BB962C8B-B14F-4D97-AF65-F5344CB8AC3E}">
        <p14:creationId xmlns:p14="http://schemas.microsoft.com/office/powerpoint/2010/main" val="17225886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p:spPr>
      </p:sp>
      <p:sp>
        <p:nvSpPr>
          <p:cNvPr id="3" name="Segnaposto note 2"/>
          <p:cNvSpPr>
            <a:spLocks noGrp="1"/>
          </p:cNvSpPr>
          <p:nvPr>
            <p:ph type="body" idx="1"/>
          </p:nvPr>
        </p:nvSpPr>
        <p:spPr/>
        <p:txBody>
          <a:bodyPr/>
          <a:lstStyle/>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lang="en-US" sz="1100" dirty="0"/>
              <a:t>Firebird cache (also called «page buffers») is specified by the parameter </a:t>
            </a:r>
            <a:r>
              <a:rPr lang="en-US" sz="1100" dirty="0" err="1"/>
              <a:t>DefaultDBCachePages</a:t>
            </a:r>
            <a:r>
              <a:rPr lang="en-US" sz="1100" dirty="0"/>
              <a:t> in </a:t>
            </a:r>
            <a:r>
              <a:rPr lang="en-US" sz="1100" dirty="0" err="1"/>
              <a:t>firebird.conf</a:t>
            </a:r>
            <a:r>
              <a:rPr lang="en-US" sz="1100" dirty="0"/>
              <a:t>/</a:t>
            </a:r>
            <a:r>
              <a:rPr lang="en-US" sz="1100" dirty="0" err="1"/>
              <a:t>databases.conf</a:t>
            </a:r>
            <a:r>
              <a:rPr lang="en-US" sz="1100" dirty="0"/>
              <a:t>, or directly in the header of the database.</a:t>
            </a:r>
          </a:p>
          <a:p>
            <a:endParaRPr lang="it-IT" dirty="0"/>
          </a:p>
        </p:txBody>
      </p:sp>
    </p:spTree>
    <p:extLst>
      <p:ext uri="{BB962C8B-B14F-4D97-AF65-F5344CB8AC3E}">
        <p14:creationId xmlns:p14="http://schemas.microsoft.com/office/powerpoint/2010/main" val="33593746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p:spPr>
      </p:sp>
      <p:sp>
        <p:nvSpPr>
          <p:cNvPr id="3" name="Segnaposto note 2"/>
          <p:cNvSpPr>
            <a:spLocks noGrp="1"/>
          </p:cNvSpPr>
          <p:nvPr>
            <p:ph type="body" idx="1"/>
          </p:nvPr>
        </p:nvSpPr>
        <p:spPr/>
        <p:txBody>
          <a:bodyPr/>
          <a:lstStyle/>
          <a:p>
            <a:r>
              <a:rPr lang="en-US" sz="2400" dirty="0"/>
              <a:t>Firebird database page sizes</a:t>
            </a:r>
          </a:p>
          <a:p>
            <a:pPr lvl="1"/>
            <a:r>
              <a:rPr lang="en-US" sz="2000" dirty="0"/>
              <a:t>2.5 - Default 4096 bytes</a:t>
            </a:r>
          </a:p>
          <a:p>
            <a:pPr lvl="1"/>
            <a:r>
              <a:rPr lang="en-US" sz="2000" dirty="0"/>
              <a:t>3.x - Default 8192 bytes – Max 16k</a:t>
            </a:r>
          </a:p>
          <a:p>
            <a:pPr lvl="1"/>
            <a:r>
              <a:rPr lang="en-US" sz="2000" dirty="0"/>
              <a:t>4.x – Default 8192 bytes – Max 32K</a:t>
            </a:r>
          </a:p>
          <a:p>
            <a:r>
              <a:rPr lang="en-US" sz="1100" b="0" i="0" u="none" strike="noStrike" cap="none" dirty="0">
                <a:solidFill>
                  <a:srgbClr val="000000"/>
                </a:solidFill>
                <a:effectLst/>
                <a:latin typeface="Arial"/>
                <a:ea typeface="Arial"/>
                <a:cs typeface="Arial"/>
                <a:sym typeface="Arial"/>
              </a:rPr>
              <a:t>For databases more than 100Gb in 95% cases, it is better to have the highest available page size, in order </a:t>
            </a:r>
            <a:r>
              <a:rPr lang="en-US" sz="1100" b="0" i="0" u="none" strike="noStrike" cap="none" dirty="0" err="1">
                <a:solidFill>
                  <a:srgbClr val="000000"/>
                </a:solidFill>
                <a:effectLst/>
                <a:latin typeface="Arial"/>
                <a:ea typeface="Arial"/>
                <a:cs typeface="Arial"/>
                <a:sym typeface="Arial"/>
              </a:rPr>
              <a:t>to:Decrease</a:t>
            </a:r>
            <a:r>
              <a:rPr lang="en-US" sz="1100" b="0" i="0" u="none" strike="noStrike" cap="none" dirty="0">
                <a:solidFill>
                  <a:srgbClr val="000000"/>
                </a:solidFill>
                <a:effectLst/>
                <a:latin typeface="Arial"/>
                <a:ea typeface="Arial"/>
                <a:cs typeface="Arial"/>
                <a:sym typeface="Arial"/>
              </a:rPr>
              <a:t> depth of indices. It is recommended to have indices with depth less or equal 3. Indices with depth 4 and 5 will be much slower</a:t>
            </a:r>
          </a:p>
          <a:p>
            <a:r>
              <a:rPr lang="en-US" sz="1100" b="0" i="0" u="none" strike="noStrike" cap="none" dirty="0">
                <a:solidFill>
                  <a:srgbClr val="000000"/>
                </a:solidFill>
                <a:effectLst/>
                <a:latin typeface="Arial"/>
                <a:ea typeface="Arial"/>
                <a:cs typeface="Arial"/>
                <a:sym typeface="Arial"/>
              </a:rPr>
              <a:t>Increase utilization of RAM. Firebird cache is specified in pages, 1000 pages with 8K page size will be 8Mb of actual memory, and with 16K – 16Mb.</a:t>
            </a:r>
          </a:p>
          <a:p>
            <a:r>
              <a:rPr lang="en-US" sz="1100" b="0" i="0" u="none" strike="noStrike" cap="none" dirty="0">
                <a:solidFill>
                  <a:srgbClr val="000000"/>
                </a:solidFill>
                <a:effectLst/>
                <a:latin typeface="Arial"/>
                <a:ea typeface="Arial"/>
                <a:cs typeface="Arial"/>
                <a:sym typeface="Arial"/>
              </a:rPr>
              <a:t>Decrease number of system pages. It will speed up the access to the records of the large tables (less jumps pointer-pointer-data page), and helps with the preparation of the large SQL queries. To increase the page size of the database, the database should be back up with </a:t>
            </a:r>
            <a:r>
              <a:rPr lang="en-US" sz="1100" b="0" i="0" u="none" strike="noStrike" cap="none" dirty="0" err="1">
                <a:solidFill>
                  <a:srgbClr val="000000"/>
                </a:solidFill>
                <a:effectLst/>
                <a:latin typeface="Arial"/>
                <a:ea typeface="Arial"/>
                <a:cs typeface="Arial"/>
                <a:sym typeface="Arial"/>
              </a:rPr>
              <a:t>gbak</a:t>
            </a:r>
            <a:r>
              <a:rPr lang="en-US" sz="1100" b="0" i="0" u="none" strike="noStrike" cap="none" dirty="0">
                <a:solidFill>
                  <a:srgbClr val="000000"/>
                </a:solidFill>
                <a:effectLst/>
                <a:latin typeface="Arial"/>
                <a:ea typeface="Arial"/>
                <a:cs typeface="Arial"/>
                <a:sym typeface="Arial"/>
              </a:rPr>
              <a:t> tool and then restore with parameter –page (</a:t>
            </a:r>
            <a:r>
              <a:rPr lang="en-US" sz="1100" b="0" i="1" u="none" strike="noStrike" cap="none" dirty="0" err="1">
                <a:solidFill>
                  <a:srgbClr val="000000"/>
                </a:solidFill>
                <a:effectLst/>
                <a:latin typeface="Arial"/>
                <a:ea typeface="Arial"/>
                <a:cs typeface="Arial"/>
                <a:sym typeface="Arial"/>
              </a:rPr>
              <a:t>gbak</a:t>
            </a:r>
            <a:r>
              <a:rPr lang="en-US" sz="1100" b="0" i="1" u="none" strike="noStrike" cap="none" dirty="0">
                <a:solidFill>
                  <a:srgbClr val="000000"/>
                </a:solidFill>
                <a:effectLst/>
                <a:latin typeface="Arial"/>
                <a:ea typeface="Arial"/>
                <a:cs typeface="Arial"/>
                <a:sym typeface="Arial"/>
              </a:rPr>
              <a:t> –c –page 16384</a:t>
            </a:r>
            <a:r>
              <a:rPr lang="en-US" sz="1100" b="0" i="0" u="none" strike="noStrike" cap="none" dirty="0">
                <a:solidFill>
                  <a:srgbClr val="000000"/>
                </a:solidFill>
                <a:effectLst/>
                <a:latin typeface="Arial"/>
                <a:ea typeface="Arial"/>
                <a:cs typeface="Arial"/>
                <a:sym typeface="Arial"/>
              </a:rPr>
              <a:t>).</a:t>
            </a:r>
          </a:p>
          <a:p>
            <a:pPr marL="596900" lvl="1" indent="0">
              <a:buNone/>
            </a:pPr>
            <a:endParaRPr lang="en-US" sz="2000" dirty="0"/>
          </a:p>
        </p:txBody>
      </p:sp>
    </p:spTree>
    <p:extLst>
      <p:ext uri="{BB962C8B-B14F-4D97-AF65-F5344CB8AC3E}">
        <p14:creationId xmlns:p14="http://schemas.microsoft.com/office/powerpoint/2010/main" val="39788250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685800" y="1583342"/>
            <a:ext cx="7772400" cy="1159856"/>
          </a:xfrm>
          <a:prstGeom prst="rect">
            <a:avLst/>
          </a:prstGeom>
        </p:spPr>
        <p:txBody>
          <a:bodyPr spcFirstLastPara="1" wrap="square" lIns="91425" tIns="91425" rIns="91425" bIns="91425" anchor="b" anchorCtr="0"/>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a:endParaRPr/>
          </a:p>
        </p:txBody>
      </p:sp>
      <p:sp>
        <p:nvSpPr>
          <p:cNvPr id="11" name="Google Shape;11;p2"/>
          <p:cNvSpPr txBox="1">
            <a:spLocks noGrp="1"/>
          </p:cNvSpPr>
          <p:nvPr>
            <p:ph type="subTitle" idx="1"/>
          </p:nvPr>
        </p:nvSpPr>
        <p:spPr>
          <a:xfrm>
            <a:off x="685800" y="2840054"/>
            <a:ext cx="7772400" cy="784738"/>
          </a:xfrm>
          <a:prstGeom prst="rect">
            <a:avLst/>
          </a:prstGeom>
        </p:spPr>
        <p:txBody>
          <a:bodyPr spcFirstLastPara="1" wrap="square" lIns="91425" tIns="91425" rIns="91425" bIns="91425" anchor="t" anchorCtr="0"/>
          <a:lstStyle>
            <a:lvl1pPr lvl="0" algn="ctr">
              <a:spcBef>
                <a:spcPts val="0"/>
              </a:spcBef>
              <a:spcAft>
                <a:spcPts val="0"/>
              </a:spcAft>
              <a:buClr>
                <a:schemeClr val="dk2"/>
              </a:buClr>
              <a:buSzPts val="3000"/>
              <a:buNone/>
              <a:defRPr>
                <a:solidFill>
                  <a:schemeClr val="dk2"/>
                </a:solidFill>
              </a:defRPr>
            </a:lvl1pPr>
            <a:lvl2pPr lvl="1" algn="ctr">
              <a:spcBef>
                <a:spcPts val="0"/>
              </a:spcBef>
              <a:spcAft>
                <a:spcPts val="0"/>
              </a:spcAft>
              <a:buClr>
                <a:schemeClr val="dk2"/>
              </a:buClr>
              <a:buSzPts val="3000"/>
              <a:buNone/>
              <a:defRPr sz="3000">
                <a:solidFill>
                  <a:schemeClr val="dk2"/>
                </a:solidFill>
              </a:defRPr>
            </a:lvl2pPr>
            <a:lvl3pPr lvl="2" algn="ctr">
              <a:spcBef>
                <a:spcPts val="0"/>
              </a:spcBef>
              <a:spcAft>
                <a:spcPts val="0"/>
              </a:spcAft>
              <a:buClr>
                <a:schemeClr val="dk2"/>
              </a:buClr>
              <a:buSzPts val="3000"/>
              <a:buNone/>
              <a:defRPr sz="3000">
                <a:solidFill>
                  <a:schemeClr val="dk2"/>
                </a:solidFill>
              </a:defRPr>
            </a:lvl3pPr>
            <a:lvl4pPr lvl="3" algn="ctr">
              <a:spcBef>
                <a:spcPts val="0"/>
              </a:spcBef>
              <a:spcAft>
                <a:spcPts val="0"/>
              </a:spcAft>
              <a:buClr>
                <a:schemeClr val="dk2"/>
              </a:buClr>
              <a:buSzPts val="3000"/>
              <a:buNone/>
              <a:defRPr sz="3000">
                <a:solidFill>
                  <a:schemeClr val="dk2"/>
                </a:solidFill>
              </a:defRPr>
            </a:lvl4pPr>
            <a:lvl5pPr lvl="4" algn="ctr">
              <a:spcBef>
                <a:spcPts val="0"/>
              </a:spcBef>
              <a:spcAft>
                <a:spcPts val="0"/>
              </a:spcAft>
              <a:buClr>
                <a:schemeClr val="dk2"/>
              </a:buClr>
              <a:buSzPts val="3000"/>
              <a:buNone/>
              <a:defRPr sz="3000">
                <a:solidFill>
                  <a:schemeClr val="dk2"/>
                </a:solidFill>
              </a:defRPr>
            </a:lvl5pPr>
            <a:lvl6pPr lvl="5" algn="ctr">
              <a:spcBef>
                <a:spcPts val="0"/>
              </a:spcBef>
              <a:spcAft>
                <a:spcPts val="0"/>
              </a:spcAft>
              <a:buClr>
                <a:schemeClr val="dk2"/>
              </a:buClr>
              <a:buSzPts val="3000"/>
              <a:buNone/>
              <a:defRPr sz="3000">
                <a:solidFill>
                  <a:schemeClr val="dk2"/>
                </a:solidFill>
              </a:defRPr>
            </a:lvl6pPr>
            <a:lvl7pPr lvl="6" algn="ctr">
              <a:spcBef>
                <a:spcPts val="0"/>
              </a:spcBef>
              <a:spcAft>
                <a:spcPts val="0"/>
              </a:spcAft>
              <a:buClr>
                <a:schemeClr val="dk2"/>
              </a:buClr>
              <a:buSzPts val="3000"/>
              <a:buNone/>
              <a:defRPr sz="3000">
                <a:solidFill>
                  <a:schemeClr val="dk2"/>
                </a:solidFill>
              </a:defRPr>
            </a:lvl7pPr>
            <a:lvl8pPr lvl="7" algn="ctr">
              <a:spcBef>
                <a:spcPts val="0"/>
              </a:spcBef>
              <a:spcAft>
                <a:spcPts val="0"/>
              </a:spcAft>
              <a:buClr>
                <a:schemeClr val="dk2"/>
              </a:buClr>
              <a:buSzPts val="3000"/>
              <a:buNone/>
              <a:defRPr sz="3000">
                <a:solidFill>
                  <a:schemeClr val="dk2"/>
                </a:solidFill>
              </a:defRPr>
            </a:lvl8pPr>
            <a:lvl9pPr lvl="8" algn="ctr">
              <a:spcBef>
                <a:spcPts val="0"/>
              </a:spcBef>
              <a:spcAft>
                <a:spcPts val="0"/>
              </a:spcAft>
              <a:buClr>
                <a:schemeClr val="dk2"/>
              </a:buClr>
              <a:buSzPts val="3000"/>
              <a:buNone/>
              <a:defRPr sz="3000">
                <a:solidFill>
                  <a:schemeClr val="dk2"/>
                </a:solidFill>
              </a:defRPr>
            </a:lvl9pPr>
          </a:lstStyle>
          <a:p>
            <a:endParaRPr/>
          </a:p>
        </p:txBody>
      </p:sp>
      <p:sp>
        <p:nvSpPr>
          <p:cNvPr id="12" name="Google Shape;12;p2"/>
          <p:cNvSpPr txBox="1">
            <a:spLocks noGrp="1"/>
          </p:cNvSpPr>
          <p:nvPr>
            <p:ph type="sldNum" idx="12"/>
          </p:nvPr>
        </p:nvSpPr>
        <p:spPr>
          <a:xfrm>
            <a:off x="8556791" y="4749851"/>
            <a:ext cx="548700" cy="393525"/>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457200" y="205978"/>
            <a:ext cx="8229600" cy="857250"/>
          </a:xfrm>
          <a:prstGeom prst="rect">
            <a:avLst/>
          </a:prstGeom>
        </p:spPr>
        <p:txBody>
          <a:bodyPr spcFirstLastPara="1" wrap="square" lIns="91425" tIns="91425" rIns="91425" bIns="91425" anchor="b" anchorCtr="0"/>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a:p>
        </p:txBody>
      </p:sp>
      <p:sp>
        <p:nvSpPr>
          <p:cNvPr id="15" name="Google Shape;15;p3"/>
          <p:cNvSpPr txBox="1">
            <a:spLocks noGrp="1"/>
          </p:cNvSpPr>
          <p:nvPr>
            <p:ph type="body" idx="1"/>
          </p:nvPr>
        </p:nvSpPr>
        <p:spPr>
          <a:xfrm>
            <a:off x="457200" y="1200150"/>
            <a:ext cx="8229600" cy="3725681"/>
          </a:xfrm>
          <a:prstGeom prst="rect">
            <a:avLst/>
          </a:prstGeom>
        </p:spPr>
        <p:txBody>
          <a:bodyPr spcFirstLastPara="1" wrap="square" lIns="91425" tIns="91425" rIns="91425" bIns="91425" anchor="t" anchorCtr="0"/>
          <a:lstStyle>
            <a:lvl1pPr marL="457200" lvl="0" indent="-419100">
              <a:spcBef>
                <a:spcPts val="600"/>
              </a:spcBef>
              <a:spcAft>
                <a:spcPts val="0"/>
              </a:spcAft>
              <a:buSzPts val="3000"/>
              <a:buChar char="●"/>
              <a:defRPr/>
            </a:lvl1pPr>
            <a:lvl2pPr marL="914400" lvl="1" indent="-381000">
              <a:spcBef>
                <a:spcPts val="0"/>
              </a:spcBef>
              <a:spcAft>
                <a:spcPts val="0"/>
              </a:spcAft>
              <a:buSzPts val="2400"/>
              <a:buChar char="○"/>
              <a:defRPr/>
            </a:lvl2pPr>
            <a:lvl3pPr marL="1371600" lvl="2" indent="-381000">
              <a:spcBef>
                <a:spcPts val="0"/>
              </a:spcBef>
              <a:spcAft>
                <a:spcPts val="0"/>
              </a:spcAft>
              <a:buSzPts val="2400"/>
              <a:buChar char="■"/>
              <a:defRPr/>
            </a:lvl3pPr>
            <a:lvl4pPr marL="1828800" lvl="3" indent="-342900">
              <a:spcBef>
                <a:spcPts val="0"/>
              </a:spcBef>
              <a:spcAft>
                <a:spcPts val="0"/>
              </a:spcAft>
              <a:buSzPts val="1800"/>
              <a:buChar char="●"/>
              <a:defRPr/>
            </a:lvl4pPr>
            <a:lvl5pPr marL="2286000" lvl="4" indent="-342900">
              <a:spcBef>
                <a:spcPts val="0"/>
              </a:spcBef>
              <a:spcAft>
                <a:spcPts val="0"/>
              </a:spcAft>
              <a:buSzPts val="1800"/>
              <a:buChar char="○"/>
              <a:defRPr/>
            </a:lvl5pPr>
            <a:lvl6pPr marL="2743200" lvl="5" indent="-342900">
              <a:spcBef>
                <a:spcPts val="0"/>
              </a:spcBef>
              <a:spcAft>
                <a:spcPts val="0"/>
              </a:spcAft>
              <a:buSzPts val="1800"/>
              <a:buChar char="■"/>
              <a:defRPr/>
            </a:lvl6pPr>
            <a:lvl7pPr marL="3200400" lvl="6" indent="-342900">
              <a:spcBef>
                <a:spcPts val="0"/>
              </a:spcBef>
              <a:spcAft>
                <a:spcPts val="0"/>
              </a:spcAft>
              <a:buSzPts val="1800"/>
              <a:buChar char="●"/>
              <a:defRPr/>
            </a:lvl7pPr>
            <a:lvl8pPr marL="3657600" lvl="7" indent="-342900">
              <a:spcBef>
                <a:spcPts val="0"/>
              </a:spcBef>
              <a:spcAft>
                <a:spcPts val="0"/>
              </a:spcAft>
              <a:buSzPts val="1800"/>
              <a:buChar char="○"/>
              <a:defRPr/>
            </a:lvl8pPr>
            <a:lvl9pPr marL="4114800" lvl="8" indent="-342900">
              <a:spcBef>
                <a:spcPts val="0"/>
              </a:spcBef>
              <a:spcAft>
                <a:spcPts val="0"/>
              </a:spcAft>
              <a:buSzPts val="1800"/>
              <a:buChar char="■"/>
              <a:defRPr/>
            </a:lvl9pPr>
          </a:lstStyle>
          <a:p>
            <a:endParaRPr/>
          </a:p>
        </p:txBody>
      </p:sp>
      <p:sp>
        <p:nvSpPr>
          <p:cNvPr id="16" name="Google Shape;16;p3"/>
          <p:cNvSpPr txBox="1">
            <a:spLocks noGrp="1"/>
          </p:cNvSpPr>
          <p:nvPr>
            <p:ph type="sldNum" idx="12"/>
          </p:nvPr>
        </p:nvSpPr>
        <p:spPr>
          <a:xfrm>
            <a:off x="8556791" y="4749851"/>
            <a:ext cx="548700" cy="393525"/>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7"/>
        <p:cNvGrpSpPr/>
        <p:nvPr/>
      </p:nvGrpSpPr>
      <p:grpSpPr>
        <a:xfrm>
          <a:off x="0" y="0"/>
          <a:ext cx="0" cy="0"/>
          <a:chOff x="0" y="0"/>
          <a:chExt cx="0" cy="0"/>
        </a:xfrm>
      </p:grpSpPr>
      <p:sp>
        <p:nvSpPr>
          <p:cNvPr id="18" name="Google Shape;18;p4"/>
          <p:cNvSpPr txBox="1">
            <a:spLocks noGrp="1"/>
          </p:cNvSpPr>
          <p:nvPr>
            <p:ph type="title"/>
          </p:nvPr>
        </p:nvSpPr>
        <p:spPr>
          <a:xfrm>
            <a:off x="457200" y="205978"/>
            <a:ext cx="8229600" cy="857250"/>
          </a:xfrm>
          <a:prstGeom prst="rect">
            <a:avLst/>
          </a:prstGeom>
        </p:spPr>
        <p:txBody>
          <a:bodyPr spcFirstLastPara="1" wrap="square" lIns="91425" tIns="91425" rIns="91425" bIns="91425" anchor="b" anchorCtr="0"/>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a:p>
        </p:txBody>
      </p:sp>
      <p:sp>
        <p:nvSpPr>
          <p:cNvPr id="19" name="Google Shape;19;p4"/>
          <p:cNvSpPr txBox="1">
            <a:spLocks noGrp="1"/>
          </p:cNvSpPr>
          <p:nvPr>
            <p:ph type="body" idx="1"/>
          </p:nvPr>
        </p:nvSpPr>
        <p:spPr>
          <a:xfrm>
            <a:off x="457200" y="1200150"/>
            <a:ext cx="3994526" cy="3725681"/>
          </a:xfrm>
          <a:prstGeom prst="rect">
            <a:avLst/>
          </a:prstGeom>
        </p:spPr>
        <p:txBody>
          <a:bodyPr spcFirstLastPara="1" wrap="square" lIns="91425" tIns="91425" rIns="91425" bIns="91425" anchor="t" anchorCtr="0"/>
          <a:lstStyle>
            <a:lvl1pPr marL="457200" lvl="0" indent="-419100">
              <a:spcBef>
                <a:spcPts val="600"/>
              </a:spcBef>
              <a:spcAft>
                <a:spcPts val="0"/>
              </a:spcAft>
              <a:buSzPts val="3000"/>
              <a:buChar char="●"/>
              <a:defRPr/>
            </a:lvl1pPr>
            <a:lvl2pPr marL="914400" lvl="1" indent="-381000">
              <a:spcBef>
                <a:spcPts val="0"/>
              </a:spcBef>
              <a:spcAft>
                <a:spcPts val="0"/>
              </a:spcAft>
              <a:buSzPts val="2400"/>
              <a:buChar char="○"/>
              <a:defRPr/>
            </a:lvl2pPr>
            <a:lvl3pPr marL="1371600" lvl="2" indent="-381000">
              <a:spcBef>
                <a:spcPts val="0"/>
              </a:spcBef>
              <a:spcAft>
                <a:spcPts val="0"/>
              </a:spcAft>
              <a:buSzPts val="2400"/>
              <a:buChar char="■"/>
              <a:defRPr/>
            </a:lvl3pPr>
            <a:lvl4pPr marL="1828800" lvl="3" indent="-342900">
              <a:spcBef>
                <a:spcPts val="0"/>
              </a:spcBef>
              <a:spcAft>
                <a:spcPts val="0"/>
              </a:spcAft>
              <a:buSzPts val="1800"/>
              <a:buChar char="●"/>
              <a:defRPr/>
            </a:lvl4pPr>
            <a:lvl5pPr marL="2286000" lvl="4" indent="-342900">
              <a:spcBef>
                <a:spcPts val="0"/>
              </a:spcBef>
              <a:spcAft>
                <a:spcPts val="0"/>
              </a:spcAft>
              <a:buSzPts val="1800"/>
              <a:buChar char="○"/>
              <a:defRPr/>
            </a:lvl5pPr>
            <a:lvl6pPr marL="2743200" lvl="5" indent="-342900">
              <a:spcBef>
                <a:spcPts val="0"/>
              </a:spcBef>
              <a:spcAft>
                <a:spcPts val="0"/>
              </a:spcAft>
              <a:buSzPts val="1800"/>
              <a:buChar char="■"/>
              <a:defRPr/>
            </a:lvl6pPr>
            <a:lvl7pPr marL="3200400" lvl="6" indent="-342900">
              <a:spcBef>
                <a:spcPts val="0"/>
              </a:spcBef>
              <a:spcAft>
                <a:spcPts val="0"/>
              </a:spcAft>
              <a:buSzPts val="1800"/>
              <a:buChar char="●"/>
              <a:defRPr/>
            </a:lvl7pPr>
            <a:lvl8pPr marL="3657600" lvl="7" indent="-342900">
              <a:spcBef>
                <a:spcPts val="0"/>
              </a:spcBef>
              <a:spcAft>
                <a:spcPts val="0"/>
              </a:spcAft>
              <a:buSzPts val="1800"/>
              <a:buChar char="○"/>
              <a:defRPr/>
            </a:lvl8pPr>
            <a:lvl9pPr marL="4114800" lvl="8" indent="-342900">
              <a:spcBef>
                <a:spcPts val="0"/>
              </a:spcBef>
              <a:spcAft>
                <a:spcPts val="0"/>
              </a:spcAft>
              <a:buSzPts val="1800"/>
              <a:buChar char="■"/>
              <a:defRPr/>
            </a:lvl9pPr>
          </a:lstStyle>
          <a:p>
            <a:endParaRPr/>
          </a:p>
        </p:txBody>
      </p:sp>
      <p:sp>
        <p:nvSpPr>
          <p:cNvPr id="20" name="Google Shape;20;p4"/>
          <p:cNvSpPr txBox="1">
            <a:spLocks noGrp="1"/>
          </p:cNvSpPr>
          <p:nvPr>
            <p:ph type="body" idx="2"/>
          </p:nvPr>
        </p:nvSpPr>
        <p:spPr>
          <a:xfrm>
            <a:off x="4692274" y="1200150"/>
            <a:ext cx="3994526" cy="3725681"/>
          </a:xfrm>
          <a:prstGeom prst="rect">
            <a:avLst/>
          </a:prstGeom>
        </p:spPr>
        <p:txBody>
          <a:bodyPr spcFirstLastPara="1" wrap="square" lIns="91425" tIns="91425" rIns="91425" bIns="91425" anchor="t" anchorCtr="0"/>
          <a:lstStyle>
            <a:lvl1pPr marL="457200" lvl="0" indent="-419100">
              <a:spcBef>
                <a:spcPts val="600"/>
              </a:spcBef>
              <a:spcAft>
                <a:spcPts val="0"/>
              </a:spcAft>
              <a:buSzPts val="3000"/>
              <a:buChar char="●"/>
              <a:defRPr/>
            </a:lvl1pPr>
            <a:lvl2pPr marL="914400" lvl="1" indent="-381000">
              <a:spcBef>
                <a:spcPts val="0"/>
              </a:spcBef>
              <a:spcAft>
                <a:spcPts val="0"/>
              </a:spcAft>
              <a:buSzPts val="2400"/>
              <a:buChar char="○"/>
              <a:defRPr/>
            </a:lvl2pPr>
            <a:lvl3pPr marL="1371600" lvl="2" indent="-381000">
              <a:spcBef>
                <a:spcPts val="0"/>
              </a:spcBef>
              <a:spcAft>
                <a:spcPts val="0"/>
              </a:spcAft>
              <a:buSzPts val="2400"/>
              <a:buChar char="■"/>
              <a:defRPr/>
            </a:lvl3pPr>
            <a:lvl4pPr marL="1828800" lvl="3" indent="-342900">
              <a:spcBef>
                <a:spcPts val="0"/>
              </a:spcBef>
              <a:spcAft>
                <a:spcPts val="0"/>
              </a:spcAft>
              <a:buSzPts val="1800"/>
              <a:buChar char="●"/>
              <a:defRPr/>
            </a:lvl4pPr>
            <a:lvl5pPr marL="2286000" lvl="4" indent="-342900">
              <a:spcBef>
                <a:spcPts val="0"/>
              </a:spcBef>
              <a:spcAft>
                <a:spcPts val="0"/>
              </a:spcAft>
              <a:buSzPts val="1800"/>
              <a:buChar char="○"/>
              <a:defRPr/>
            </a:lvl5pPr>
            <a:lvl6pPr marL="2743200" lvl="5" indent="-342900">
              <a:spcBef>
                <a:spcPts val="0"/>
              </a:spcBef>
              <a:spcAft>
                <a:spcPts val="0"/>
              </a:spcAft>
              <a:buSzPts val="1800"/>
              <a:buChar char="■"/>
              <a:defRPr/>
            </a:lvl6pPr>
            <a:lvl7pPr marL="3200400" lvl="6" indent="-342900">
              <a:spcBef>
                <a:spcPts val="0"/>
              </a:spcBef>
              <a:spcAft>
                <a:spcPts val="0"/>
              </a:spcAft>
              <a:buSzPts val="1800"/>
              <a:buChar char="●"/>
              <a:defRPr/>
            </a:lvl7pPr>
            <a:lvl8pPr marL="3657600" lvl="7" indent="-342900">
              <a:spcBef>
                <a:spcPts val="0"/>
              </a:spcBef>
              <a:spcAft>
                <a:spcPts val="0"/>
              </a:spcAft>
              <a:buSzPts val="1800"/>
              <a:buChar char="○"/>
              <a:defRPr/>
            </a:lvl8pPr>
            <a:lvl9pPr marL="4114800" lvl="8" indent="-342900">
              <a:spcBef>
                <a:spcPts val="0"/>
              </a:spcBef>
              <a:spcAft>
                <a:spcPts val="0"/>
              </a:spcAft>
              <a:buSzPts val="1800"/>
              <a:buChar char="■"/>
              <a:defRPr/>
            </a:lvl9pPr>
          </a:lstStyle>
          <a:p>
            <a:endParaRPr/>
          </a:p>
        </p:txBody>
      </p:sp>
      <p:sp>
        <p:nvSpPr>
          <p:cNvPr id="21" name="Google Shape;21;p4"/>
          <p:cNvSpPr txBox="1">
            <a:spLocks noGrp="1"/>
          </p:cNvSpPr>
          <p:nvPr>
            <p:ph type="sldNum" idx="12"/>
          </p:nvPr>
        </p:nvSpPr>
        <p:spPr>
          <a:xfrm>
            <a:off x="8556791" y="4749851"/>
            <a:ext cx="548700" cy="393525"/>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2"/>
        <p:cNvGrpSpPr/>
        <p:nvPr/>
      </p:nvGrpSpPr>
      <p:grpSpPr>
        <a:xfrm>
          <a:off x="0" y="0"/>
          <a:ext cx="0" cy="0"/>
          <a:chOff x="0" y="0"/>
          <a:chExt cx="0" cy="0"/>
        </a:xfrm>
      </p:grpSpPr>
      <p:sp>
        <p:nvSpPr>
          <p:cNvPr id="23" name="Google Shape;23;p5"/>
          <p:cNvSpPr txBox="1">
            <a:spLocks noGrp="1"/>
          </p:cNvSpPr>
          <p:nvPr>
            <p:ph type="title"/>
          </p:nvPr>
        </p:nvSpPr>
        <p:spPr>
          <a:xfrm>
            <a:off x="457200" y="205978"/>
            <a:ext cx="8229600" cy="857250"/>
          </a:xfrm>
          <a:prstGeom prst="rect">
            <a:avLst/>
          </a:prstGeom>
        </p:spPr>
        <p:txBody>
          <a:bodyPr spcFirstLastPara="1" wrap="square" lIns="91425" tIns="91425" rIns="91425" bIns="91425" anchor="b" anchorCtr="0"/>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a:p>
        </p:txBody>
      </p:sp>
      <p:sp>
        <p:nvSpPr>
          <p:cNvPr id="24" name="Google Shape;24;p5"/>
          <p:cNvSpPr txBox="1">
            <a:spLocks noGrp="1"/>
          </p:cNvSpPr>
          <p:nvPr>
            <p:ph type="sldNum" idx="12"/>
          </p:nvPr>
        </p:nvSpPr>
        <p:spPr>
          <a:xfrm>
            <a:off x="8556791" y="4749851"/>
            <a:ext cx="548700" cy="393525"/>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25"/>
        <p:cNvGrpSpPr/>
        <p:nvPr/>
      </p:nvGrpSpPr>
      <p:grpSpPr>
        <a:xfrm>
          <a:off x="0" y="0"/>
          <a:ext cx="0" cy="0"/>
          <a:chOff x="0" y="0"/>
          <a:chExt cx="0" cy="0"/>
        </a:xfrm>
      </p:grpSpPr>
      <p:sp>
        <p:nvSpPr>
          <p:cNvPr id="26" name="Google Shape;26;p6"/>
          <p:cNvSpPr txBox="1">
            <a:spLocks noGrp="1"/>
          </p:cNvSpPr>
          <p:nvPr>
            <p:ph type="body" idx="1"/>
          </p:nvPr>
        </p:nvSpPr>
        <p:spPr>
          <a:xfrm>
            <a:off x="457200" y="4406309"/>
            <a:ext cx="8229600" cy="519520"/>
          </a:xfrm>
          <a:prstGeom prst="rect">
            <a:avLst/>
          </a:prstGeom>
        </p:spPr>
        <p:txBody>
          <a:bodyPr spcFirstLastPara="1" wrap="square" lIns="91425" tIns="91425" rIns="91425" bIns="91425" anchor="t" anchorCtr="0"/>
          <a:lstStyle>
            <a:lvl1pPr marL="457200" lvl="0" indent="-228600" algn="ctr">
              <a:spcBef>
                <a:spcPts val="360"/>
              </a:spcBef>
              <a:spcAft>
                <a:spcPts val="0"/>
              </a:spcAft>
              <a:buSzPts val="1800"/>
              <a:buNone/>
              <a:defRPr sz="1800"/>
            </a:lvl1pPr>
          </a:lstStyle>
          <a:p>
            <a:endParaRPr/>
          </a:p>
        </p:txBody>
      </p:sp>
      <p:sp>
        <p:nvSpPr>
          <p:cNvPr id="27" name="Google Shape;27;p6"/>
          <p:cNvSpPr txBox="1">
            <a:spLocks noGrp="1"/>
          </p:cNvSpPr>
          <p:nvPr>
            <p:ph type="sldNum" idx="12"/>
          </p:nvPr>
        </p:nvSpPr>
        <p:spPr>
          <a:xfrm>
            <a:off x="8556791" y="4749851"/>
            <a:ext cx="548700" cy="393525"/>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NORMA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a:xfrm>
            <a:off x="628650" y="0"/>
            <a:ext cx="7886700" cy="745436"/>
          </a:xfrm>
        </p:spPr>
        <p:txBody>
          <a:bodyPr/>
          <a:lstStyle/>
          <a:p>
            <a:r>
              <a:rPr lang="it-IT"/>
              <a:t>Fare clic per modificare lo stile del titolo</a:t>
            </a:r>
            <a:endParaRPr lang="it-IT" dirty="0"/>
          </a:p>
        </p:txBody>
      </p:sp>
      <p:sp>
        <p:nvSpPr>
          <p:cNvPr id="3" name="Segnaposto contenuto 2"/>
          <p:cNvSpPr>
            <a:spLocks noGrp="1"/>
          </p:cNvSpPr>
          <p:nvPr>
            <p:ph idx="1"/>
          </p:nvPr>
        </p:nvSpPr>
        <p:spPr>
          <a:xfrm>
            <a:off x="628650" y="884582"/>
            <a:ext cx="7886700" cy="374814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it-IT" dirty="0"/>
          </a:p>
        </p:txBody>
      </p:sp>
      <p:sp>
        <p:nvSpPr>
          <p:cNvPr id="4" name="Segnaposto data 3"/>
          <p:cNvSpPr>
            <a:spLocks noGrp="1"/>
          </p:cNvSpPr>
          <p:nvPr>
            <p:ph type="dt" sz="half" idx="10"/>
          </p:nvPr>
        </p:nvSpPr>
        <p:spPr/>
        <p:txBody>
          <a:bodyPr/>
          <a:lstStyle/>
          <a:p>
            <a:fld id="{DEC678AA-5B98-4CB6-AD2A-DD1258276CFA}" type="datetimeFigureOut">
              <a:rPr lang="it-IT" smtClean="0"/>
              <a:t>24/04/2020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6E5D6D3-CA39-4611-A30C-1AB4C10D94AD}" type="slidenum">
              <a:rPr lang="it-IT" smtClean="0"/>
              <a:t>‹N›</a:t>
            </a:fld>
            <a:endParaRPr lang="it-IT"/>
          </a:p>
        </p:txBody>
      </p:sp>
    </p:spTree>
    <p:extLst>
      <p:ext uri="{BB962C8B-B14F-4D97-AF65-F5344CB8AC3E}">
        <p14:creationId xmlns:p14="http://schemas.microsoft.com/office/powerpoint/2010/main" val="272723822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57200" y="205978"/>
            <a:ext cx="8229600" cy="857250"/>
          </a:xfrm>
          <a:prstGeom prst="rect">
            <a:avLst/>
          </a:prstGeom>
          <a:noFill/>
          <a:ln>
            <a:noFill/>
          </a:ln>
        </p:spPr>
        <p:txBody>
          <a:bodyPr spcFirstLastPara="1" wrap="square" lIns="91425" tIns="91425" rIns="91425" bIns="91425" anchor="b" anchorCtr="0"/>
          <a:lstStyle>
            <a:lvl1pPr lvl="0">
              <a:spcBef>
                <a:spcPts val="0"/>
              </a:spcBef>
              <a:spcAft>
                <a:spcPts val="0"/>
              </a:spcAft>
              <a:buClr>
                <a:schemeClr val="dk1"/>
              </a:buClr>
              <a:buSzPts val="3600"/>
              <a:buNone/>
              <a:defRPr sz="3600" b="1">
                <a:solidFill>
                  <a:schemeClr val="dk1"/>
                </a:solidFill>
              </a:defRPr>
            </a:lvl1pPr>
            <a:lvl2pPr lvl="1">
              <a:spcBef>
                <a:spcPts val="0"/>
              </a:spcBef>
              <a:spcAft>
                <a:spcPts val="0"/>
              </a:spcAft>
              <a:buClr>
                <a:schemeClr val="dk1"/>
              </a:buClr>
              <a:buSzPts val="3600"/>
              <a:buNone/>
              <a:defRPr sz="3600" b="1">
                <a:solidFill>
                  <a:schemeClr val="dk1"/>
                </a:solidFill>
              </a:defRPr>
            </a:lvl2pPr>
            <a:lvl3pPr lvl="2">
              <a:spcBef>
                <a:spcPts val="0"/>
              </a:spcBef>
              <a:spcAft>
                <a:spcPts val="0"/>
              </a:spcAft>
              <a:buClr>
                <a:schemeClr val="dk1"/>
              </a:buClr>
              <a:buSzPts val="3600"/>
              <a:buNone/>
              <a:defRPr sz="3600" b="1">
                <a:solidFill>
                  <a:schemeClr val="dk1"/>
                </a:solidFill>
              </a:defRPr>
            </a:lvl3pPr>
            <a:lvl4pPr lvl="3">
              <a:spcBef>
                <a:spcPts val="0"/>
              </a:spcBef>
              <a:spcAft>
                <a:spcPts val="0"/>
              </a:spcAft>
              <a:buClr>
                <a:schemeClr val="dk1"/>
              </a:buClr>
              <a:buSzPts val="3600"/>
              <a:buNone/>
              <a:defRPr sz="3600" b="1">
                <a:solidFill>
                  <a:schemeClr val="dk1"/>
                </a:solidFill>
              </a:defRPr>
            </a:lvl4pPr>
            <a:lvl5pPr lvl="4">
              <a:spcBef>
                <a:spcPts val="0"/>
              </a:spcBef>
              <a:spcAft>
                <a:spcPts val="0"/>
              </a:spcAft>
              <a:buClr>
                <a:schemeClr val="dk1"/>
              </a:buClr>
              <a:buSzPts val="3600"/>
              <a:buNone/>
              <a:defRPr sz="3600" b="1">
                <a:solidFill>
                  <a:schemeClr val="dk1"/>
                </a:solidFill>
              </a:defRPr>
            </a:lvl5pPr>
            <a:lvl6pPr lvl="5">
              <a:spcBef>
                <a:spcPts val="0"/>
              </a:spcBef>
              <a:spcAft>
                <a:spcPts val="0"/>
              </a:spcAft>
              <a:buClr>
                <a:schemeClr val="dk1"/>
              </a:buClr>
              <a:buSzPts val="3600"/>
              <a:buNone/>
              <a:defRPr sz="3600" b="1">
                <a:solidFill>
                  <a:schemeClr val="dk1"/>
                </a:solidFill>
              </a:defRPr>
            </a:lvl6pPr>
            <a:lvl7pPr lvl="6">
              <a:spcBef>
                <a:spcPts val="0"/>
              </a:spcBef>
              <a:spcAft>
                <a:spcPts val="0"/>
              </a:spcAft>
              <a:buClr>
                <a:schemeClr val="dk1"/>
              </a:buClr>
              <a:buSzPts val="3600"/>
              <a:buNone/>
              <a:defRPr sz="3600" b="1">
                <a:solidFill>
                  <a:schemeClr val="dk1"/>
                </a:solidFill>
              </a:defRPr>
            </a:lvl7pPr>
            <a:lvl8pPr lvl="7">
              <a:spcBef>
                <a:spcPts val="0"/>
              </a:spcBef>
              <a:spcAft>
                <a:spcPts val="0"/>
              </a:spcAft>
              <a:buClr>
                <a:schemeClr val="dk1"/>
              </a:buClr>
              <a:buSzPts val="3600"/>
              <a:buNone/>
              <a:defRPr sz="3600" b="1">
                <a:solidFill>
                  <a:schemeClr val="dk1"/>
                </a:solidFill>
              </a:defRPr>
            </a:lvl8pPr>
            <a:lvl9pPr lvl="8">
              <a:spcBef>
                <a:spcPts val="0"/>
              </a:spcBef>
              <a:spcAft>
                <a:spcPts val="0"/>
              </a:spcAft>
              <a:buClr>
                <a:schemeClr val="dk1"/>
              </a:buClr>
              <a:buSzPts val="3600"/>
              <a:buNone/>
              <a:defRPr sz="3600" b="1">
                <a:solidFill>
                  <a:schemeClr val="dk1"/>
                </a:solidFill>
              </a:defRPr>
            </a:lvl9pPr>
          </a:lstStyle>
          <a:p>
            <a:endParaRPr/>
          </a:p>
        </p:txBody>
      </p:sp>
      <p:sp>
        <p:nvSpPr>
          <p:cNvPr id="7" name="Google Shape;7;p1"/>
          <p:cNvSpPr txBox="1">
            <a:spLocks noGrp="1"/>
          </p:cNvSpPr>
          <p:nvPr>
            <p:ph type="body" idx="1"/>
          </p:nvPr>
        </p:nvSpPr>
        <p:spPr>
          <a:xfrm>
            <a:off x="457200" y="1200150"/>
            <a:ext cx="8229600" cy="3725681"/>
          </a:xfrm>
          <a:prstGeom prst="rect">
            <a:avLst/>
          </a:prstGeom>
          <a:noFill/>
          <a:ln>
            <a:noFill/>
          </a:ln>
        </p:spPr>
        <p:txBody>
          <a:bodyPr spcFirstLastPara="1" wrap="square" lIns="91425" tIns="91425" rIns="91425" bIns="91425" anchor="t" anchorCtr="0"/>
          <a:lstStyle>
            <a:lvl1pPr marL="457200" lvl="0" indent="-419100">
              <a:spcBef>
                <a:spcPts val="600"/>
              </a:spcBef>
              <a:spcAft>
                <a:spcPts val="0"/>
              </a:spcAft>
              <a:buClr>
                <a:schemeClr val="dk1"/>
              </a:buClr>
              <a:buSzPts val="3000"/>
              <a:buChar char="●"/>
              <a:defRPr sz="3000">
                <a:solidFill>
                  <a:schemeClr val="dk1"/>
                </a:solidFill>
              </a:defRPr>
            </a:lvl1pPr>
            <a:lvl2pPr marL="914400" lvl="1" indent="-381000">
              <a:spcBef>
                <a:spcPts val="0"/>
              </a:spcBef>
              <a:spcAft>
                <a:spcPts val="0"/>
              </a:spcAft>
              <a:buClr>
                <a:schemeClr val="dk1"/>
              </a:buClr>
              <a:buSzPts val="2400"/>
              <a:buChar char="○"/>
              <a:defRPr sz="2400">
                <a:solidFill>
                  <a:schemeClr val="dk1"/>
                </a:solidFill>
              </a:defRPr>
            </a:lvl2pPr>
            <a:lvl3pPr marL="1371600" lvl="2" indent="-381000">
              <a:spcBef>
                <a:spcPts val="0"/>
              </a:spcBef>
              <a:spcAft>
                <a:spcPts val="0"/>
              </a:spcAft>
              <a:buClr>
                <a:schemeClr val="dk1"/>
              </a:buClr>
              <a:buSzPts val="2400"/>
              <a:buChar char="■"/>
              <a:defRPr sz="2400">
                <a:solidFill>
                  <a:schemeClr val="dk1"/>
                </a:solidFill>
              </a:defRPr>
            </a:lvl3pPr>
            <a:lvl4pPr marL="1828800" lvl="3" indent="-342900">
              <a:spcBef>
                <a:spcPts val="0"/>
              </a:spcBef>
              <a:spcAft>
                <a:spcPts val="0"/>
              </a:spcAft>
              <a:buClr>
                <a:schemeClr val="dk1"/>
              </a:buClr>
              <a:buSzPts val="1800"/>
              <a:buChar char="●"/>
              <a:defRPr sz="1800">
                <a:solidFill>
                  <a:schemeClr val="dk1"/>
                </a:solidFill>
              </a:defRPr>
            </a:lvl4pPr>
            <a:lvl5pPr marL="2286000" lvl="4" indent="-342900">
              <a:spcBef>
                <a:spcPts val="0"/>
              </a:spcBef>
              <a:spcAft>
                <a:spcPts val="0"/>
              </a:spcAft>
              <a:buClr>
                <a:schemeClr val="dk1"/>
              </a:buClr>
              <a:buSzPts val="1800"/>
              <a:buChar char="○"/>
              <a:defRPr sz="1800">
                <a:solidFill>
                  <a:schemeClr val="dk1"/>
                </a:solidFill>
              </a:defRPr>
            </a:lvl5pPr>
            <a:lvl6pPr marL="2743200" lvl="5" indent="-342900">
              <a:spcBef>
                <a:spcPts val="0"/>
              </a:spcBef>
              <a:spcAft>
                <a:spcPts val="0"/>
              </a:spcAft>
              <a:buClr>
                <a:schemeClr val="dk1"/>
              </a:buClr>
              <a:buSzPts val="1800"/>
              <a:buChar char="■"/>
              <a:defRPr sz="1800">
                <a:solidFill>
                  <a:schemeClr val="dk1"/>
                </a:solidFill>
              </a:defRPr>
            </a:lvl6pPr>
            <a:lvl7pPr marL="3200400" lvl="6" indent="-342900">
              <a:spcBef>
                <a:spcPts val="0"/>
              </a:spcBef>
              <a:spcAft>
                <a:spcPts val="0"/>
              </a:spcAft>
              <a:buClr>
                <a:schemeClr val="dk1"/>
              </a:buClr>
              <a:buSzPts val="1800"/>
              <a:buChar char="●"/>
              <a:defRPr sz="1800">
                <a:solidFill>
                  <a:schemeClr val="dk1"/>
                </a:solidFill>
              </a:defRPr>
            </a:lvl7pPr>
            <a:lvl8pPr marL="3657600" lvl="7" indent="-342900">
              <a:spcBef>
                <a:spcPts val="0"/>
              </a:spcBef>
              <a:spcAft>
                <a:spcPts val="0"/>
              </a:spcAft>
              <a:buClr>
                <a:schemeClr val="dk1"/>
              </a:buClr>
              <a:buSzPts val="1800"/>
              <a:buChar char="○"/>
              <a:defRPr sz="1800">
                <a:solidFill>
                  <a:schemeClr val="dk1"/>
                </a:solidFill>
              </a:defRPr>
            </a:lvl8pPr>
            <a:lvl9pPr marL="4114800" lvl="8" indent="-342900">
              <a:spcBef>
                <a:spcPts val="0"/>
              </a:spcBef>
              <a:spcAft>
                <a:spcPts val="0"/>
              </a:spcAft>
              <a:buClr>
                <a:schemeClr val="dk1"/>
              </a:buClr>
              <a:buSzPts val="1800"/>
              <a:buChar char="■"/>
              <a:defRPr sz="1800">
                <a:solidFill>
                  <a:schemeClr val="dk1"/>
                </a:solidFill>
              </a:defRPr>
            </a:lvl9pPr>
          </a:lstStyle>
          <a:p>
            <a:endParaRPr/>
          </a:p>
        </p:txBody>
      </p:sp>
      <p:sp>
        <p:nvSpPr>
          <p:cNvPr id="8" name="Google Shape;8;p1"/>
          <p:cNvSpPr txBox="1">
            <a:spLocks noGrp="1"/>
          </p:cNvSpPr>
          <p:nvPr>
            <p:ph type="sldNum" idx="12"/>
          </p:nvPr>
        </p:nvSpPr>
        <p:spPr>
          <a:xfrm>
            <a:off x="8556791" y="4749851"/>
            <a:ext cx="548700" cy="393525"/>
          </a:xfrm>
          <a:prstGeom prst="rect">
            <a:avLst/>
          </a:prstGeom>
          <a:noFill/>
          <a:ln>
            <a:noFill/>
          </a:ln>
        </p:spPr>
        <p:txBody>
          <a:bodyPr spcFirstLastPara="1" wrap="square" lIns="91425" tIns="91425" rIns="91425" bIns="91425" anchor="ctr" anchorCtr="0">
            <a:noAutofit/>
          </a:bodyPr>
          <a:lstStyle>
            <a:lvl1pPr lvl="0" algn="r">
              <a:buNone/>
              <a:defRPr sz="1300">
                <a:solidFill>
                  <a:schemeClr val="dk1"/>
                </a:solidFill>
              </a:defRPr>
            </a:lvl1pPr>
            <a:lvl2pPr lvl="1" algn="r">
              <a:buNone/>
              <a:defRPr sz="1300">
                <a:solidFill>
                  <a:schemeClr val="dk1"/>
                </a:solidFill>
              </a:defRPr>
            </a:lvl2pPr>
            <a:lvl3pPr lvl="2" algn="r">
              <a:buNone/>
              <a:defRPr sz="1300">
                <a:solidFill>
                  <a:schemeClr val="dk1"/>
                </a:solidFill>
              </a:defRPr>
            </a:lvl3pPr>
            <a:lvl4pPr lvl="3" algn="r">
              <a:buNone/>
              <a:defRPr sz="1300">
                <a:solidFill>
                  <a:schemeClr val="dk1"/>
                </a:solidFill>
              </a:defRPr>
            </a:lvl4pPr>
            <a:lvl5pPr lvl="4" algn="r">
              <a:buNone/>
              <a:defRPr sz="1300">
                <a:solidFill>
                  <a:schemeClr val="dk1"/>
                </a:solidFill>
              </a:defRPr>
            </a:lvl5pPr>
            <a:lvl6pPr lvl="5" algn="r">
              <a:buNone/>
              <a:defRPr sz="1300">
                <a:solidFill>
                  <a:schemeClr val="dk1"/>
                </a:solidFill>
              </a:defRPr>
            </a:lvl6pPr>
            <a:lvl7pPr lvl="6" algn="r">
              <a:buNone/>
              <a:defRPr sz="1300">
                <a:solidFill>
                  <a:schemeClr val="dk1"/>
                </a:solidFill>
              </a:defRPr>
            </a:lvl7pPr>
            <a:lvl8pPr lvl="7" algn="r">
              <a:buNone/>
              <a:defRPr sz="1300">
                <a:solidFill>
                  <a:schemeClr val="dk1"/>
                </a:solidFill>
              </a:defRPr>
            </a:lvl8pPr>
            <a:lvl9pPr lvl="8" algn="r">
              <a:buNone/>
              <a:defRPr sz="1300">
                <a:solidFill>
                  <a:schemeClr val="dk1"/>
                </a:solidFill>
              </a:defRPr>
            </a:lvl9pPr>
          </a:lstStyle>
          <a:p>
            <a:pPr marL="0" lvl="0" indent="0" algn="r" rtl="0">
              <a:spcBef>
                <a:spcPts val="0"/>
              </a:spcBef>
              <a:spcAft>
                <a:spcPts val="0"/>
              </a:spcAft>
              <a:buNone/>
            </a:pPr>
            <a:fld id="{00000000-1234-1234-1234-123412341234}" type="slidenum">
              <a:rPr lang="en"/>
              <a:t>‹N›</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5"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hyperlink" Target="http://ibsurgeon.it/" TargetMode="External"/><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5.png"/><Relationship Id="rId7" Type="http://schemas.openxmlformats.org/officeDocument/2006/relationships/image" Target="../media/image7.png"/><Relationship Id="rId12"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6.png"/><Relationship Id="rId11" Type="http://schemas.openxmlformats.org/officeDocument/2006/relationships/image" Target="../media/image9.png"/><Relationship Id="rId5" Type="http://schemas.openxmlformats.org/officeDocument/2006/relationships/hyperlink" Target="http://www.firebirdsql.it/" TargetMode="External"/><Relationship Id="rId10" Type="http://schemas.openxmlformats.org/officeDocument/2006/relationships/hyperlink" Target="mailto:f.codebue@p-soft.biz" TargetMode="External"/><Relationship Id="rId4" Type="http://schemas.openxmlformats.org/officeDocument/2006/relationships/hyperlink" Target="http://www.p-soft.biz/" TargetMode="External"/><Relationship Id="rId9" Type="http://schemas.openxmlformats.org/officeDocument/2006/relationships/hyperlink" Target="https://www.linkedin.com/in/fcodebue/"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hyperlink" Target="https://www.ibsurgeon.it/" TargetMode="Externa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3" Type="http://schemas.openxmlformats.org/officeDocument/2006/relationships/hyperlink" Target="https://www.ibsurgeon.it/" TargetMode="External"/><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6.xml"/><Relationship Id="rId4" Type="http://schemas.openxmlformats.org/officeDocument/2006/relationships/image" Target="../media/image14.png"/></Relationships>
</file>

<file path=ppt/slides/_rels/slide6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6.xml"/><Relationship Id="rId5" Type="http://schemas.openxmlformats.org/officeDocument/2006/relationships/image" Target="../media/image20.png"/><Relationship Id="rId4" Type="http://schemas.openxmlformats.org/officeDocument/2006/relationships/hyperlink" Target="https://docs.microsoft.com/en-us/sysinternals/downloads/rammap" TargetMode="External"/></Relationships>
</file>

<file path=ppt/slides/_rels/slide73.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3" Type="http://schemas.openxmlformats.org/officeDocument/2006/relationships/image" Target="../media/image20.jpg"/><Relationship Id="rId7" Type="http://schemas.openxmlformats.org/officeDocument/2006/relationships/image" Target="../media/image24.sv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7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8" Type="http://schemas.openxmlformats.org/officeDocument/2006/relationships/hyperlink" Target="mailto:f.codebue@p-soft.biz" TargetMode="External"/><Relationship Id="rId3" Type="http://schemas.openxmlformats.org/officeDocument/2006/relationships/hyperlink" Target="http://www.firebirdsql.it/" TargetMode="External"/><Relationship Id="rId7" Type="http://schemas.openxmlformats.org/officeDocument/2006/relationships/hyperlink" Target="https://www.linkedin.com/in/fcodebue/" TargetMode="External"/><Relationship Id="rId2" Type="http://schemas.openxmlformats.org/officeDocument/2006/relationships/hyperlink" Target="http://www.p-soft.biz/" TargetMode="Externa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3D85C6"/>
            </a:gs>
            <a:gs pos="100000">
              <a:srgbClr val="9FC5E8"/>
            </a:gs>
          </a:gsLst>
          <a:lin ang="5400012" scaled="0"/>
        </a:gradFill>
        <a:effectLst/>
      </p:bgPr>
    </p:bg>
    <p:spTree>
      <p:nvGrpSpPr>
        <p:cNvPr id="1" name="Shape 33"/>
        <p:cNvGrpSpPr/>
        <p:nvPr/>
      </p:nvGrpSpPr>
      <p:grpSpPr>
        <a:xfrm>
          <a:off x="0" y="0"/>
          <a:ext cx="0" cy="0"/>
          <a:chOff x="0" y="0"/>
          <a:chExt cx="0" cy="0"/>
        </a:xfrm>
      </p:grpSpPr>
      <p:pic>
        <p:nvPicPr>
          <p:cNvPr id="34" name="Google Shape;34;p8"/>
          <p:cNvPicPr preferRelativeResize="0"/>
          <p:nvPr/>
        </p:nvPicPr>
        <p:blipFill>
          <a:blip r:embed="rId3">
            <a:alphaModFix/>
          </a:blip>
          <a:stretch>
            <a:fillRect/>
          </a:stretch>
        </p:blipFill>
        <p:spPr>
          <a:xfrm>
            <a:off x="7231550" y="4657167"/>
            <a:ext cx="1736100" cy="343216"/>
          </a:xfrm>
          <a:prstGeom prst="rect">
            <a:avLst/>
          </a:prstGeom>
          <a:noFill/>
          <a:ln>
            <a:noFill/>
          </a:ln>
        </p:spPr>
      </p:pic>
      <p:pic>
        <p:nvPicPr>
          <p:cNvPr id="35" name="Google Shape;35;p8"/>
          <p:cNvPicPr preferRelativeResize="0"/>
          <p:nvPr/>
        </p:nvPicPr>
        <p:blipFill>
          <a:blip r:embed="rId4">
            <a:alphaModFix/>
          </a:blip>
          <a:stretch>
            <a:fillRect/>
          </a:stretch>
        </p:blipFill>
        <p:spPr>
          <a:xfrm>
            <a:off x="168075" y="4677375"/>
            <a:ext cx="1736100" cy="302800"/>
          </a:xfrm>
          <a:prstGeom prst="rect">
            <a:avLst/>
          </a:prstGeom>
          <a:noFill/>
          <a:ln>
            <a:noFill/>
          </a:ln>
        </p:spPr>
      </p:pic>
      <p:sp>
        <p:nvSpPr>
          <p:cNvPr id="38" name="Google Shape;38;p8"/>
          <p:cNvSpPr txBox="1">
            <a:spLocks noGrp="1"/>
          </p:cNvSpPr>
          <p:nvPr>
            <p:ph type="ctrTitle"/>
          </p:nvPr>
        </p:nvSpPr>
        <p:spPr>
          <a:xfrm>
            <a:off x="1372625" y="1530927"/>
            <a:ext cx="6291300" cy="3126240"/>
          </a:xfrm>
          <a:prstGeom prst="rect">
            <a:avLst/>
          </a:prstGeom>
          <a:solidFill>
            <a:srgbClr val="1C4587"/>
          </a:solidFill>
        </p:spPr>
        <p:txBody>
          <a:bodyPr spcFirstLastPara="1" wrap="square" lIns="91425" tIns="91425" rIns="91425" bIns="91425" anchor="b" anchorCtr="0">
            <a:noAutofit/>
          </a:bodyPr>
          <a:lstStyle/>
          <a:p>
            <a:pPr lvl="0"/>
            <a:r>
              <a:rPr lang="en-US" dirty="0">
                <a:solidFill>
                  <a:srgbClr val="FFFFFF"/>
                </a:solidFill>
                <a:latin typeface="Syncopate"/>
                <a:ea typeface="Syncopate"/>
                <a:cs typeface="Syncopate"/>
                <a:sym typeface="Syncopate"/>
              </a:rPr>
              <a:t>(almost) 68 ways to optimize Firebird</a:t>
            </a:r>
            <a:endParaRPr dirty="0">
              <a:solidFill>
                <a:srgbClr val="FFFFFF"/>
              </a:solidFill>
              <a:latin typeface="Syncopate"/>
              <a:ea typeface="Syncopate"/>
              <a:cs typeface="Syncopate"/>
              <a:sym typeface="Syncopate"/>
            </a:endParaRPr>
          </a:p>
        </p:txBody>
      </p:sp>
      <p:pic>
        <p:nvPicPr>
          <p:cNvPr id="5" name="Immagine 4">
            <a:extLst>
              <a:ext uri="{FF2B5EF4-FFF2-40B4-BE49-F238E27FC236}">
                <a16:creationId xmlns:a16="http://schemas.microsoft.com/office/drawing/2014/main" id="{4D052DFF-8FA7-4543-AAA5-C6455A1FBB4B}"/>
              </a:ext>
            </a:extLst>
          </p:cNvPr>
          <p:cNvPicPr>
            <a:picLocks noChangeAspect="1"/>
          </p:cNvPicPr>
          <p:nvPr/>
        </p:nvPicPr>
        <p:blipFill>
          <a:blip r:embed="rId5"/>
          <a:stretch>
            <a:fillRect/>
          </a:stretch>
        </p:blipFill>
        <p:spPr>
          <a:xfrm>
            <a:off x="2526804" y="190030"/>
            <a:ext cx="3506902" cy="1168967"/>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628650" y="745436"/>
            <a:ext cx="7886700" cy="3748140"/>
          </a:xfrm>
        </p:spPr>
        <p:txBody>
          <a:bodyPr/>
          <a:lstStyle/>
          <a:p>
            <a:r>
              <a:rPr lang="it-IT" sz="2400" dirty="0" err="1"/>
              <a:t>Check</a:t>
            </a:r>
            <a:r>
              <a:rPr lang="it-IT" sz="2400" dirty="0"/>
              <a:t> disk </a:t>
            </a:r>
            <a:r>
              <a:rPr lang="it-IT" sz="2400" dirty="0" err="1"/>
              <a:t>subsystem</a:t>
            </a:r>
            <a:endParaRPr lang="it-IT" sz="2400" dirty="0"/>
          </a:p>
          <a:p>
            <a:pPr lvl="1"/>
            <a:r>
              <a:rPr lang="it-IT" dirty="0"/>
              <a:t>Check </a:t>
            </a:r>
            <a:r>
              <a:rPr lang="it-IT" dirty="0" err="1"/>
              <a:t>your</a:t>
            </a:r>
            <a:r>
              <a:rPr lang="it-IT" dirty="0"/>
              <a:t> drives for </a:t>
            </a:r>
            <a:r>
              <a:rPr lang="it-IT" b="1" dirty="0" err="1"/>
              <a:t>bad</a:t>
            </a:r>
            <a:r>
              <a:rPr lang="it-IT" b="1" dirty="0"/>
              <a:t> </a:t>
            </a:r>
            <a:r>
              <a:rPr lang="it-IT" b="1" dirty="0" err="1"/>
              <a:t>blocks</a:t>
            </a:r>
            <a:r>
              <a:rPr lang="it-IT" dirty="0"/>
              <a:t> and </a:t>
            </a:r>
            <a:r>
              <a:rPr lang="it-IT" dirty="0" err="1"/>
              <a:t>other</a:t>
            </a:r>
            <a:r>
              <a:rPr lang="it-IT" dirty="0"/>
              <a:t> hardware </a:t>
            </a:r>
            <a:r>
              <a:rPr lang="it-IT" dirty="0" err="1"/>
              <a:t>problems</a:t>
            </a:r>
            <a:r>
              <a:rPr lang="it-IT" dirty="0"/>
              <a:t> (</a:t>
            </a:r>
            <a:r>
              <a:rPr lang="it-IT" dirty="0" err="1"/>
              <a:t>including</a:t>
            </a:r>
            <a:r>
              <a:rPr lang="it-IT" dirty="0"/>
              <a:t> </a:t>
            </a:r>
            <a:r>
              <a:rPr lang="it-IT" b="1" dirty="0" err="1"/>
              <a:t>overheating</a:t>
            </a:r>
            <a:r>
              <a:rPr lang="it-IT" dirty="0"/>
              <a:t>). </a:t>
            </a:r>
          </a:p>
          <a:p>
            <a:pPr lvl="1"/>
            <a:endParaRPr lang="it-IT" dirty="0"/>
          </a:p>
          <a:p>
            <a:pPr lvl="1"/>
            <a:r>
              <a:rPr lang="it-IT" dirty="0"/>
              <a:t>Hardware </a:t>
            </a:r>
            <a:r>
              <a:rPr lang="it-IT" dirty="0" err="1"/>
              <a:t>problems</a:t>
            </a:r>
            <a:r>
              <a:rPr lang="it-IT" dirty="0"/>
              <a:t> can </a:t>
            </a:r>
            <a:r>
              <a:rPr lang="it-IT" dirty="0" err="1"/>
              <a:t>significantly</a:t>
            </a:r>
            <a:r>
              <a:rPr lang="it-IT" dirty="0"/>
              <a:t> </a:t>
            </a:r>
            <a:r>
              <a:rPr lang="it-IT" dirty="0" err="1"/>
              <a:t>decrease</a:t>
            </a:r>
            <a:r>
              <a:rPr lang="it-IT" dirty="0"/>
              <a:t> IO performance and </a:t>
            </a:r>
            <a:r>
              <a:rPr lang="it-IT" dirty="0" err="1"/>
              <a:t>lead</a:t>
            </a:r>
            <a:r>
              <a:rPr lang="it-IT" dirty="0"/>
              <a:t> to database </a:t>
            </a:r>
            <a:r>
              <a:rPr lang="it-IT" dirty="0" err="1"/>
              <a:t>corruptions</a:t>
            </a:r>
            <a:r>
              <a:rPr lang="it-IT" dirty="0"/>
              <a:t>.</a:t>
            </a:r>
          </a:p>
          <a:p>
            <a:pPr marL="0" indent="0">
              <a:buNone/>
            </a:pPr>
            <a:endParaRPr lang="it-IT" sz="2400" dirty="0"/>
          </a:p>
        </p:txBody>
      </p:sp>
      <p:sp>
        <p:nvSpPr>
          <p:cNvPr id="6" name="Titolo 1">
            <a:extLst>
              <a:ext uri="{FF2B5EF4-FFF2-40B4-BE49-F238E27FC236}">
                <a16:creationId xmlns:a16="http://schemas.microsoft.com/office/drawing/2014/main" id="{0E7BA8EC-C47C-4CFF-BE3B-AAD10DDEAF5F}"/>
              </a:ext>
            </a:extLst>
          </p:cNvPr>
          <p:cNvSpPr>
            <a:spLocks noGrp="1"/>
          </p:cNvSpPr>
          <p:nvPr>
            <p:ph type="title"/>
          </p:nvPr>
        </p:nvSpPr>
        <p:spPr>
          <a:xfrm>
            <a:off x="0" y="0"/>
            <a:ext cx="9144000" cy="745436"/>
          </a:xfrm>
          <a:solidFill>
            <a:srgbClr val="E06666"/>
          </a:solidFill>
        </p:spPr>
        <p:txBody>
          <a:bodyPr>
            <a:normAutofit fontScale="90000"/>
          </a:bodyPr>
          <a:lstStyle/>
          <a:p>
            <a:pPr algn="ctr"/>
            <a:r>
              <a:rPr lang="it-IT" sz="4200" b="0" i="1" kern="1200" dirty="0">
                <a:solidFill>
                  <a:schemeClr val="bg1"/>
                </a:solidFill>
                <a:latin typeface="+mj-lt"/>
                <a:ea typeface="+mj-ea"/>
                <a:cs typeface="+mj-cs"/>
              </a:rPr>
              <a:t>Low </a:t>
            </a:r>
            <a:r>
              <a:rPr lang="it-IT" sz="4200" b="0" i="1" kern="1200" dirty="0" err="1">
                <a:solidFill>
                  <a:schemeClr val="bg1"/>
                </a:solidFill>
                <a:latin typeface="+mj-lt"/>
                <a:ea typeface="+mj-ea"/>
                <a:cs typeface="+mj-cs"/>
              </a:rPr>
              <a:t>level</a:t>
            </a:r>
            <a:r>
              <a:rPr lang="it-IT" sz="4200" b="0" i="1" kern="1200" dirty="0">
                <a:solidFill>
                  <a:schemeClr val="bg1"/>
                </a:solidFill>
                <a:latin typeface="+mj-lt"/>
                <a:ea typeface="+mj-ea"/>
                <a:cs typeface="+mj-cs"/>
              </a:rPr>
              <a:t> check disk</a:t>
            </a:r>
          </a:p>
        </p:txBody>
      </p:sp>
    </p:spTree>
    <p:extLst>
      <p:ext uri="{BB962C8B-B14F-4D97-AF65-F5344CB8AC3E}">
        <p14:creationId xmlns:p14="http://schemas.microsoft.com/office/powerpoint/2010/main" val="41566417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628650" y="884582"/>
            <a:ext cx="7886700" cy="3748140"/>
          </a:xfrm>
        </p:spPr>
        <p:txBody>
          <a:bodyPr/>
          <a:lstStyle/>
          <a:p>
            <a:r>
              <a:rPr lang="it-IT" sz="2400" dirty="0"/>
              <a:t>Use </a:t>
            </a:r>
            <a:r>
              <a:rPr lang="it-IT" sz="2400" b="1" dirty="0" err="1"/>
              <a:t>SuperClassic</a:t>
            </a:r>
            <a:r>
              <a:rPr lang="it-IT" sz="2400" dirty="0"/>
              <a:t> or </a:t>
            </a:r>
            <a:r>
              <a:rPr lang="it-IT" sz="2400" b="1" dirty="0"/>
              <a:t>Classic</a:t>
            </a:r>
            <a:r>
              <a:rPr lang="it-IT" sz="2400" dirty="0"/>
              <a:t> in </a:t>
            </a:r>
            <a:r>
              <a:rPr lang="it-IT" sz="2400" dirty="0" err="1"/>
              <a:t>Firebird</a:t>
            </a:r>
            <a:endParaRPr lang="it-IT" sz="2400" dirty="0"/>
          </a:p>
          <a:p>
            <a:endParaRPr lang="it-IT" sz="2400" dirty="0"/>
          </a:p>
          <a:p>
            <a:pPr lvl="1"/>
            <a:r>
              <a:rPr lang="it-IT" dirty="0" err="1"/>
              <a:t>If</a:t>
            </a:r>
            <a:r>
              <a:rPr lang="it-IT" dirty="0"/>
              <a:t> </a:t>
            </a:r>
            <a:r>
              <a:rPr lang="it-IT" dirty="0" err="1"/>
              <a:t>you</a:t>
            </a:r>
            <a:r>
              <a:rPr lang="it-IT" dirty="0"/>
              <a:t> use </a:t>
            </a:r>
            <a:r>
              <a:rPr lang="it-IT" dirty="0" err="1"/>
              <a:t>Firebird</a:t>
            </a:r>
            <a:r>
              <a:rPr lang="it-IT" dirty="0"/>
              <a:t> 2.5 </a:t>
            </a:r>
            <a:r>
              <a:rPr lang="it-IT" dirty="0" err="1"/>
              <a:t>SuperServer</a:t>
            </a:r>
            <a:r>
              <a:rPr lang="it-IT" dirty="0"/>
              <a:t> with </a:t>
            </a:r>
            <a:r>
              <a:rPr lang="it-IT" dirty="0" err="1"/>
              <a:t>many</a:t>
            </a:r>
            <a:r>
              <a:rPr lang="it-IT" dirty="0"/>
              <a:t> </a:t>
            </a:r>
            <a:r>
              <a:rPr lang="it-IT" dirty="0" err="1"/>
              <a:t>connections</a:t>
            </a:r>
            <a:r>
              <a:rPr lang="it-IT" dirty="0"/>
              <a:t>, </a:t>
            </a:r>
            <a:r>
              <a:rPr lang="it-IT" dirty="0" err="1"/>
              <a:t>try</a:t>
            </a:r>
            <a:r>
              <a:rPr lang="it-IT" dirty="0"/>
              <a:t> to use </a:t>
            </a:r>
            <a:r>
              <a:rPr lang="it-IT" dirty="0" err="1"/>
              <a:t>SuperClassic</a:t>
            </a:r>
            <a:r>
              <a:rPr lang="it-IT" dirty="0"/>
              <a:t> or Classic, </a:t>
            </a:r>
            <a:r>
              <a:rPr lang="it-IT" dirty="0" err="1"/>
              <a:t>they</a:t>
            </a:r>
            <a:r>
              <a:rPr lang="it-IT" dirty="0"/>
              <a:t> can scale </a:t>
            </a:r>
            <a:r>
              <a:rPr lang="it-IT" dirty="0" err="1"/>
              <a:t>better</a:t>
            </a:r>
            <a:r>
              <a:rPr lang="it-IT" dirty="0"/>
              <a:t> by </a:t>
            </a:r>
            <a:r>
              <a:rPr lang="it-IT" dirty="0" err="1"/>
              <a:t>using</a:t>
            </a:r>
            <a:r>
              <a:rPr lang="it-IT" dirty="0"/>
              <a:t> </a:t>
            </a:r>
            <a:r>
              <a:rPr lang="it-IT" dirty="0" err="1"/>
              <a:t>all</a:t>
            </a:r>
            <a:r>
              <a:rPr lang="it-IT" dirty="0"/>
              <a:t> </a:t>
            </a:r>
            <a:r>
              <a:rPr lang="it-IT" dirty="0" err="1"/>
              <a:t>cores</a:t>
            </a:r>
            <a:r>
              <a:rPr lang="it-IT" dirty="0"/>
              <a:t> of CPU.</a:t>
            </a:r>
          </a:p>
          <a:p>
            <a:pPr marL="0" indent="0">
              <a:buNone/>
            </a:pPr>
            <a:endParaRPr lang="it-IT" sz="2400" dirty="0"/>
          </a:p>
        </p:txBody>
      </p:sp>
      <p:sp>
        <p:nvSpPr>
          <p:cNvPr id="6" name="Titolo 1">
            <a:extLst>
              <a:ext uri="{FF2B5EF4-FFF2-40B4-BE49-F238E27FC236}">
                <a16:creationId xmlns:a16="http://schemas.microsoft.com/office/drawing/2014/main" id="{4F58CDEA-F9B0-4F48-B747-27ACFC809051}"/>
              </a:ext>
            </a:extLst>
          </p:cNvPr>
          <p:cNvSpPr>
            <a:spLocks noGrp="1"/>
          </p:cNvSpPr>
          <p:nvPr>
            <p:ph type="title"/>
          </p:nvPr>
        </p:nvSpPr>
        <p:spPr>
          <a:xfrm>
            <a:off x="0" y="0"/>
            <a:ext cx="9144000" cy="745436"/>
          </a:xfrm>
          <a:solidFill>
            <a:srgbClr val="E06666"/>
          </a:solidFill>
        </p:spPr>
        <p:txBody>
          <a:bodyPr>
            <a:normAutofit fontScale="90000"/>
          </a:bodyPr>
          <a:lstStyle/>
          <a:p>
            <a:pPr algn="ctr"/>
            <a:r>
              <a:rPr lang="it-IT" sz="4200" b="0" i="1" kern="1200" dirty="0" err="1">
                <a:solidFill>
                  <a:schemeClr val="bg1"/>
                </a:solidFill>
                <a:latin typeface="+mj-lt"/>
                <a:ea typeface="+mj-ea"/>
                <a:cs typeface="+mj-cs"/>
              </a:rPr>
              <a:t>Firebird</a:t>
            </a:r>
            <a:r>
              <a:rPr lang="it-IT" sz="4200" b="0" i="1" kern="1200" dirty="0">
                <a:solidFill>
                  <a:schemeClr val="bg1"/>
                </a:solidFill>
                <a:latin typeface="+mj-lt"/>
                <a:ea typeface="+mj-ea"/>
                <a:cs typeface="+mj-cs"/>
              </a:rPr>
              <a:t> 2.5 </a:t>
            </a:r>
          </a:p>
        </p:txBody>
      </p:sp>
    </p:spTree>
    <p:extLst>
      <p:ext uri="{BB962C8B-B14F-4D97-AF65-F5344CB8AC3E}">
        <p14:creationId xmlns:p14="http://schemas.microsoft.com/office/powerpoint/2010/main" val="6540572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628650" y="745436"/>
            <a:ext cx="7886700" cy="3748140"/>
          </a:xfrm>
        </p:spPr>
        <p:txBody>
          <a:bodyPr/>
          <a:lstStyle/>
          <a:p>
            <a:r>
              <a:rPr lang="it-IT" sz="2400" dirty="0"/>
              <a:t>Use </a:t>
            </a:r>
            <a:r>
              <a:rPr lang="it-IT" sz="2400" b="1" dirty="0" err="1"/>
              <a:t>SuperServer</a:t>
            </a:r>
            <a:r>
              <a:rPr lang="it-IT" sz="2400" dirty="0"/>
              <a:t> 3.0</a:t>
            </a:r>
          </a:p>
          <a:p>
            <a:endParaRPr lang="it-IT" sz="2400" dirty="0"/>
          </a:p>
          <a:p>
            <a:pPr lvl="1"/>
            <a:r>
              <a:rPr lang="it-IT" dirty="0" err="1"/>
              <a:t>If</a:t>
            </a:r>
            <a:r>
              <a:rPr lang="it-IT" dirty="0"/>
              <a:t> </a:t>
            </a:r>
            <a:r>
              <a:rPr lang="it-IT" dirty="0" err="1"/>
              <a:t>you</a:t>
            </a:r>
            <a:r>
              <a:rPr lang="it-IT" dirty="0"/>
              <a:t> use Classic or </a:t>
            </a:r>
            <a:r>
              <a:rPr lang="it-IT" dirty="0" err="1"/>
              <a:t>SuperClassic</a:t>
            </a:r>
            <a:r>
              <a:rPr lang="it-IT" dirty="0"/>
              <a:t> in 2.5, </a:t>
            </a:r>
            <a:r>
              <a:rPr lang="it-IT" dirty="0" err="1"/>
              <a:t>consider</a:t>
            </a:r>
            <a:r>
              <a:rPr lang="it-IT" dirty="0"/>
              <a:t> </a:t>
            </a:r>
            <a:r>
              <a:rPr lang="it-IT" dirty="0" err="1"/>
              <a:t>migration</a:t>
            </a:r>
            <a:r>
              <a:rPr lang="it-IT" dirty="0"/>
              <a:t> to </a:t>
            </a:r>
            <a:r>
              <a:rPr lang="it-IT" dirty="0" err="1"/>
              <a:t>Firebird</a:t>
            </a:r>
            <a:r>
              <a:rPr lang="it-IT" dirty="0"/>
              <a:t> 3.0 </a:t>
            </a:r>
            <a:r>
              <a:rPr lang="it-IT" dirty="0" err="1"/>
              <a:t>SuperServer</a:t>
            </a:r>
            <a:endParaRPr lang="it-IT" dirty="0"/>
          </a:p>
          <a:p>
            <a:pPr lvl="1"/>
            <a:endParaRPr lang="it-IT" dirty="0"/>
          </a:p>
          <a:p>
            <a:pPr lvl="1"/>
            <a:r>
              <a:rPr lang="it-IT" dirty="0" err="1"/>
              <a:t>Now</a:t>
            </a:r>
            <a:r>
              <a:rPr lang="it-IT" dirty="0"/>
              <a:t> </a:t>
            </a:r>
            <a:r>
              <a:rPr lang="it-IT" dirty="0" err="1"/>
              <a:t>it</a:t>
            </a:r>
            <a:r>
              <a:rPr lang="it-IT" dirty="0"/>
              <a:t> can use multiple </a:t>
            </a:r>
            <a:r>
              <a:rPr lang="it-IT" dirty="0" err="1"/>
              <a:t>cores</a:t>
            </a:r>
            <a:r>
              <a:rPr lang="it-IT" dirty="0"/>
              <a:t> and combine </a:t>
            </a:r>
            <a:r>
              <a:rPr lang="it-IT" dirty="0" err="1"/>
              <a:t>it</a:t>
            </a:r>
            <a:r>
              <a:rPr lang="it-IT" dirty="0"/>
              <a:t> with the </a:t>
            </a:r>
            <a:r>
              <a:rPr lang="it-IT" dirty="0" err="1"/>
              <a:t>advantages</a:t>
            </a:r>
            <a:r>
              <a:rPr lang="it-IT" dirty="0"/>
              <a:t> of the </a:t>
            </a:r>
            <a:r>
              <a:rPr lang="it-IT" dirty="0" err="1"/>
              <a:t>shared</a:t>
            </a:r>
            <a:r>
              <a:rPr lang="it-IT" dirty="0"/>
              <a:t> cache. </a:t>
            </a:r>
          </a:p>
          <a:p>
            <a:pPr marL="0" indent="0">
              <a:buNone/>
            </a:pPr>
            <a:endParaRPr lang="it-IT" sz="2400" dirty="0"/>
          </a:p>
        </p:txBody>
      </p:sp>
      <p:sp>
        <p:nvSpPr>
          <p:cNvPr id="8" name="Titolo 1">
            <a:extLst>
              <a:ext uri="{FF2B5EF4-FFF2-40B4-BE49-F238E27FC236}">
                <a16:creationId xmlns:a16="http://schemas.microsoft.com/office/drawing/2014/main" id="{C640BC23-4920-4557-BF78-130D9AFB41B4}"/>
              </a:ext>
            </a:extLst>
          </p:cNvPr>
          <p:cNvSpPr>
            <a:spLocks noGrp="1"/>
          </p:cNvSpPr>
          <p:nvPr>
            <p:ph type="title"/>
          </p:nvPr>
        </p:nvSpPr>
        <p:spPr>
          <a:xfrm>
            <a:off x="0" y="0"/>
            <a:ext cx="9144000" cy="745436"/>
          </a:xfrm>
          <a:solidFill>
            <a:srgbClr val="E06666"/>
          </a:solidFill>
        </p:spPr>
        <p:txBody>
          <a:bodyPr>
            <a:normAutofit fontScale="90000"/>
          </a:bodyPr>
          <a:lstStyle/>
          <a:p>
            <a:pPr algn="ctr"/>
            <a:r>
              <a:rPr lang="it-IT" sz="4200" b="0" i="1" kern="1200" dirty="0" err="1">
                <a:solidFill>
                  <a:schemeClr val="bg1"/>
                </a:solidFill>
                <a:latin typeface="+mj-lt"/>
                <a:ea typeface="+mj-ea"/>
                <a:cs typeface="+mj-cs"/>
              </a:rPr>
              <a:t>Firebird</a:t>
            </a:r>
            <a:r>
              <a:rPr lang="it-IT" sz="4200" b="0" i="1" kern="1200" dirty="0">
                <a:solidFill>
                  <a:schemeClr val="bg1"/>
                </a:solidFill>
                <a:latin typeface="+mj-lt"/>
                <a:ea typeface="+mj-ea"/>
                <a:cs typeface="+mj-cs"/>
              </a:rPr>
              <a:t> 3.x</a:t>
            </a:r>
          </a:p>
        </p:txBody>
      </p:sp>
    </p:spTree>
    <p:extLst>
      <p:ext uri="{BB962C8B-B14F-4D97-AF65-F5344CB8AC3E}">
        <p14:creationId xmlns:p14="http://schemas.microsoft.com/office/powerpoint/2010/main" val="1148887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p13"/>
          <p:cNvSpPr txBox="1">
            <a:spLocks noGrp="1"/>
          </p:cNvSpPr>
          <p:nvPr>
            <p:ph type="title"/>
          </p:nvPr>
        </p:nvSpPr>
        <p:spPr>
          <a:xfrm>
            <a:off x="412925" y="2015836"/>
            <a:ext cx="8229600" cy="914400"/>
          </a:xfrm>
          <a:prstGeom prst="rect">
            <a:avLst/>
          </a:prstGeom>
          <a:solidFill>
            <a:srgbClr val="93C47D"/>
          </a:solidFill>
        </p:spPr>
        <p:txBody>
          <a:bodyPr spcFirstLastPara="1" wrap="square" lIns="91425" tIns="91425" rIns="91425" bIns="91425" anchor="b" anchorCtr="0">
            <a:noAutofit/>
          </a:bodyPr>
          <a:lstStyle/>
          <a:p>
            <a:pPr algn="ctr"/>
            <a:r>
              <a:rPr lang="it-IT" sz="4800" b="0" i="1" kern="1200" dirty="0">
                <a:solidFill>
                  <a:schemeClr val="bg1"/>
                </a:solidFill>
              </a:rPr>
              <a:t>FIREBIRD OPTIMIZATION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628650" y="745436"/>
            <a:ext cx="7886700" cy="3748140"/>
          </a:xfrm>
        </p:spPr>
        <p:txBody>
          <a:bodyPr/>
          <a:lstStyle/>
          <a:p>
            <a:r>
              <a:rPr lang="it-IT" sz="2400" dirty="0" err="1"/>
              <a:t>Increase</a:t>
            </a:r>
            <a:r>
              <a:rPr lang="it-IT" sz="2400" dirty="0"/>
              <a:t> the size of page buffers cache (</a:t>
            </a:r>
            <a:r>
              <a:rPr lang="it-IT" sz="2400" dirty="0" err="1"/>
              <a:t>parameter</a:t>
            </a:r>
            <a:r>
              <a:rPr lang="it-IT" sz="2400" dirty="0"/>
              <a:t> </a:t>
            </a:r>
            <a:r>
              <a:rPr lang="it-IT" sz="2400" i="1" dirty="0" err="1"/>
              <a:t>DefaultDBCachePages</a:t>
            </a:r>
            <a:r>
              <a:rPr lang="it-IT" sz="2400" dirty="0"/>
              <a:t>) from the default </a:t>
            </a:r>
            <a:r>
              <a:rPr lang="it-IT" sz="2400" dirty="0" err="1"/>
              <a:t>values</a:t>
            </a:r>
            <a:r>
              <a:rPr lang="it-IT" sz="2400" dirty="0"/>
              <a:t>. </a:t>
            </a:r>
          </a:p>
          <a:p>
            <a:r>
              <a:rPr lang="it-IT" sz="2400" dirty="0"/>
              <a:t>For 2.5 </a:t>
            </a:r>
            <a:r>
              <a:rPr lang="it-IT" sz="2400" dirty="0" err="1"/>
              <a:t>SuperServer</a:t>
            </a:r>
            <a:r>
              <a:rPr lang="it-IT" sz="2400" dirty="0"/>
              <a:t> </a:t>
            </a:r>
            <a:r>
              <a:rPr lang="it-IT" sz="2400" dirty="0" err="1"/>
              <a:t>we</a:t>
            </a:r>
            <a:r>
              <a:rPr lang="it-IT" sz="2400" dirty="0"/>
              <a:t> </a:t>
            </a:r>
            <a:r>
              <a:rPr lang="it-IT" sz="2400" dirty="0" err="1"/>
              <a:t>recommend</a:t>
            </a:r>
            <a:r>
              <a:rPr lang="it-IT" sz="2400" dirty="0"/>
              <a:t> 10000 </a:t>
            </a:r>
            <a:r>
              <a:rPr lang="it-IT" sz="2400" dirty="0" err="1"/>
              <a:t>pages</a:t>
            </a:r>
            <a:r>
              <a:rPr lang="it-IT" sz="2400" dirty="0"/>
              <a:t>, </a:t>
            </a:r>
          </a:p>
          <a:p>
            <a:r>
              <a:rPr lang="it-IT" sz="2400" dirty="0"/>
              <a:t>For 3.0 </a:t>
            </a:r>
            <a:r>
              <a:rPr lang="it-IT" sz="2400" dirty="0" err="1"/>
              <a:t>SuperServer</a:t>
            </a:r>
            <a:r>
              <a:rPr lang="it-IT" sz="2400" dirty="0"/>
              <a:t> – 50000 </a:t>
            </a:r>
            <a:r>
              <a:rPr lang="it-IT" sz="2400" dirty="0" err="1"/>
              <a:t>pages</a:t>
            </a:r>
            <a:endParaRPr lang="it-IT" sz="2400" dirty="0"/>
          </a:p>
          <a:p>
            <a:r>
              <a:rPr lang="it-IT" sz="2400" dirty="0"/>
              <a:t>For Classic and </a:t>
            </a:r>
            <a:r>
              <a:rPr lang="it-IT" sz="2400" dirty="0" err="1"/>
              <a:t>SuperClassic</a:t>
            </a:r>
            <a:r>
              <a:rPr lang="it-IT" sz="2400" dirty="0"/>
              <a:t> – from 256 to 2048 </a:t>
            </a:r>
            <a:r>
              <a:rPr lang="it-IT" sz="2400" dirty="0" err="1"/>
              <a:t>pages</a:t>
            </a:r>
            <a:r>
              <a:rPr lang="it-IT" sz="2400" dirty="0"/>
              <a:t>. </a:t>
            </a:r>
          </a:p>
          <a:p>
            <a:pPr marL="38100" indent="0">
              <a:buNone/>
            </a:pPr>
            <a:r>
              <a:rPr lang="it-IT" sz="2000" dirty="0" err="1"/>
              <a:t>However</a:t>
            </a:r>
            <a:r>
              <a:rPr lang="it-IT" sz="2000" dirty="0"/>
              <a:t>, </a:t>
            </a:r>
            <a:r>
              <a:rPr lang="it-IT" sz="2000" dirty="0" err="1"/>
              <a:t>don't</a:t>
            </a:r>
            <a:r>
              <a:rPr lang="it-IT" sz="2000" dirty="0"/>
              <a:t> set page buffers cache </a:t>
            </a:r>
            <a:r>
              <a:rPr lang="it-IT" sz="2000" dirty="0" err="1"/>
              <a:t>value</a:t>
            </a:r>
            <a:r>
              <a:rPr lang="it-IT" sz="2000" dirty="0"/>
              <a:t> </a:t>
            </a:r>
            <a:r>
              <a:rPr lang="it-IT" sz="2000" dirty="0" err="1"/>
              <a:t>too</a:t>
            </a:r>
            <a:r>
              <a:rPr lang="it-IT" sz="2000" dirty="0"/>
              <a:t> high – cache </a:t>
            </a:r>
            <a:r>
              <a:rPr lang="it-IT" sz="2000" dirty="0" err="1"/>
              <a:t>synchronization</a:t>
            </a:r>
            <a:r>
              <a:rPr lang="it-IT" sz="2000" dirty="0"/>
              <a:t> </a:t>
            </a:r>
            <a:r>
              <a:rPr lang="it-IT" sz="2000" dirty="0" err="1"/>
              <a:t>has</a:t>
            </a:r>
            <a:r>
              <a:rPr lang="it-IT" sz="2000" dirty="0"/>
              <a:t> </a:t>
            </a:r>
            <a:r>
              <a:rPr lang="it-IT" sz="2000" dirty="0" err="1"/>
              <a:t>its</a:t>
            </a:r>
            <a:r>
              <a:rPr lang="it-IT" sz="2000" dirty="0"/>
              <a:t> </a:t>
            </a:r>
            <a:r>
              <a:rPr lang="it-IT" sz="2000" dirty="0" err="1"/>
              <a:t>cost</a:t>
            </a:r>
            <a:r>
              <a:rPr lang="it-IT" sz="2000" dirty="0"/>
              <a:t>, and the idea to put </a:t>
            </a:r>
            <a:r>
              <a:rPr lang="it-IT" sz="2000" dirty="0" err="1"/>
              <a:t>all</a:t>
            </a:r>
            <a:r>
              <a:rPr lang="it-IT" sz="2000" dirty="0"/>
              <a:t> database </a:t>
            </a:r>
            <a:r>
              <a:rPr lang="it-IT" sz="2000" dirty="0" err="1"/>
              <a:t>into</a:t>
            </a:r>
            <a:r>
              <a:rPr lang="it-IT" sz="2000" dirty="0"/>
              <a:t> RAM by </a:t>
            </a:r>
            <a:r>
              <a:rPr lang="it-IT" sz="2000" dirty="0" err="1"/>
              <a:t>tuning</a:t>
            </a:r>
            <a:r>
              <a:rPr lang="it-IT" sz="2000" dirty="0"/>
              <a:t> </a:t>
            </a:r>
            <a:r>
              <a:rPr lang="it-IT" sz="2000" dirty="0" err="1"/>
              <a:t>this</a:t>
            </a:r>
            <a:r>
              <a:rPr lang="it-IT" sz="2000" dirty="0"/>
              <a:t> </a:t>
            </a:r>
            <a:r>
              <a:rPr lang="it-IT" sz="2000" dirty="0" err="1"/>
              <a:t>value</a:t>
            </a:r>
            <a:r>
              <a:rPr lang="it-IT" sz="2000" dirty="0"/>
              <a:t> </a:t>
            </a:r>
            <a:r>
              <a:rPr lang="it-IT" sz="2000" dirty="0" err="1"/>
              <a:t>will</a:t>
            </a:r>
            <a:r>
              <a:rPr lang="it-IT" sz="2000" dirty="0"/>
              <a:t> </a:t>
            </a:r>
            <a:r>
              <a:rPr lang="it-IT" sz="2000" dirty="0" err="1"/>
              <a:t>not</a:t>
            </a:r>
            <a:r>
              <a:rPr lang="it-IT" sz="2000" dirty="0"/>
              <a:t> work. </a:t>
            </a:r>
          </a:p>
        </p:txBody>
      </p:sp>
      <p:sp>
        <p:nvSpPr>
          <p:cNvPr id="5" name="Titolo 1">
            <a:extLst>
              <a:ext uri="{FF2B5EF4-FFF2-40B4-BE49-F238E27FC236}">
                <a16:creationId xmlns:a16="http://schemas.microsoft.com/office/drawing/2014/main" id="{AB41D8EC-222A-4DDB-A5D4-9D4B64B83604}"/>
              </a:ext>
            </a:extLst>
          </p:cNvPr>
          <p:cNvSpPr txBox="1">
            <a:spLocks/>
          </p:cNvSpPr>
          <p:nvPr/>
        </p:nvSpPr>
        <p:spPr>
          <a:xfrm>
            <a:off x="0" y="0"/>
            <a:ext cx="9144000" cy="745436"/>
          </a:xfrm>
          <a:prstGeom prst="rect">
            <a:avLst/>
          </a:prstGeom>
          <a:solidFill>
            <a:srgbClr val="93C47D"/>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err="1">
                <a:solidFill>
                  <a:schemeClr val="bg1"/>
                </a:solidFill>
                <a:latin typeface="+mj-lt"/>
                <a:ea typeface="+mj-ea"/>
                <a:cs typeface="+mj-cs"/>
              </a:rPr>
              <a:t>Increase</a:t>
            </a:r>
            <a:r>
              <a:rPr lang="it-IT" sz="4200" b="0" i="1" kern="1200" dirty="0">
                <a:solidFill>
                  <a:schemeClr val="bg1"/>
                </a:solidFill>
                <a:latin typeface="+mj-lt"/>
                <a:ea typeface="+mj-ea"/>
                <a:cs typeface="+mj-cs"/>
              </a:rPr>
              <a:t> page buffers cache</a:t>
            </a:r>
          </a:p>
        </p:txBody>
      </p:sp>
    </p:spTree>
    <p:extLst>
      <p:ext uri="{BB962C8B-B14F-4D97-AF65-F5344CB8AC3E}">
        <p14:creationId xmlns:p14="http://schemas.microsoft.com/office/powerpoint/2010/main" val="34829301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614795" y="745436"/>
            <a:ext cx="8041822" cy="3748140"/>
          </a:xfrm>
        </p:spPr>
        <p:txBody>
          <a:bodyPr>
            <a:noAutofit/>
          </a:bodyPr>
          <a:lstStyle/>
          <a:p>
            <a:r>
              <a:rPr lang="it-IT" sz="2400" dirty="0" err="1"/>
              <a:t>Increase</a:t>
            </a:r>
            <a:r>
              <a:rPr lang="it-IT" sz="2400" dirty="0"/>
              <a:t> </a:t>
            </a:r>
            <a:r>
              <a:rPr lang="it-IT" sz="2400" dirty="0" err="1"/>
              <a:t>memory</a:t>
            </a:r>
            <a:r>
              <a:rPr lang="it-IT" sz="2400" dirty="0"/>
              <a:t> </a:t>
            </a:r>
            <a:r>
              <a:rPr lang="it-IT" sz="2400" dirty="0" err="1"/>
              <a:t>size</a:t>
            </a:r>
            <a:r>
              <a:rPr lang="it-IT" sz="2400" dirty="0"/>
              <a:t> for </a:t>
            </a:r>
            <a:r>
              <a:rPr lang="it-IT" sz="2400" dirty="0" err="1"/>
              <a:t>sort</a:t>
            </a:r>
            <a:r>
              <a:rPr lang="it-IT" sz="2400" dirty="0"/>
              <a:t> </a:t>
            </a:r>
            <a:r>
              <a:rPr lang="it-IT" sz="2400" dirty="0" err="1"/>
              <a:t>operations</a:t>
            </a:r>
            <a:endParaRPr lang="it-IT" sz="2400" dirty="0"/>
          </a:p>
          <a:p>
            <a:r>
              <a:rPr lang="it-IT" sz="2400" dirty="0" err="1"/>
              <a:t>Increase</a:t>
            </a:r>
            <a:r>
              <a:rPr lang="it-IT" sz="2400" dirty="0"/>
              <a:t> the </a:t>
            </a:r>
            <a:r>
              <a:rPr lang="it-IT" sz="2400" dirty="0" err="1"/>
              <a:t>value</a:t>
            </a:r>
            <a:r>
              <a:rPr lang="it-IT" sz="2400" dirty="0"/>
              <a:t> of </a:t>
            </a:r>
            <a:r>
              <a:rPr lang="it-IT" sz="2400" i="1" dirty="0" err="1"/>
              <a:t>TempCacheLimit</a:t>
            </a:r>
            <a:r>
              <a:rPr lang="it-IT" sz="2400" i="1" dirty="0"/>
              <a:t> </a:t>
            </a:r>
            <a:r>
              <a:rPr lang="it-IT" sz="2400" dirty="0" err="1"/>
              <a:t>parameter</a:t>
            </a:r>
            <a:r>
              <a:rPr lang="it-IT" sz="2400" dirty="0"/>
              <a:t> </a:t>
            </a:r>
          </a:p>
          <a:p>
            <a:r>
              <a:rPr lang="it-IT" sz="2400" dirty="0" err="1"/>
              <a:t>It</a:t>
            </a:r>
            <a:r>
              <a:rPr lang="it-IT" sz="2400" dirty="0"/>
              <a:t> </a:t>
            </a:r>
            <a:r>
              <a:rPr lang="it-IT" sz="2400" dirty="0" err="1"/>
              <a:t>specifies</a:t>
            </a:r>
            <a:r>
              <a:rPr lang="it-IT" sz="2400" dirty="0"/>
              <a:t> the </a:t>
            </a:r>
            <a:r>
              <a:rPr lang="it-IT" sz="2400" dirty="0" err="1"/>
              <a:t>size</a:t>
            </a:r>
            <a:r>
              <a:rPr lang="it-IT" sz="2400" dirty="0"/>
              <a:t> of the cache of the </a:t>
            </a:r>
            <a:r>
              <a:rPr lang="it-IT" sz="2400" dirty="0" err="1"/>
              <a:t>temporary</a:t>
            </a:r>
            <a:r>
              <a:rPr lang="it-IT" sz="2400" dirty="0"/>
              <a:t> </a:t>
            </a:r>
            <a:r>
              <a:rPr lang="it-IT" sz="2400" dirty="0" err="1"/>
              <a:t>space</a:t>
            </a:r>
            <a:r>
              <a:rPr lang="it-IT" sz="2400" dirty="0"/>
              <a:t> for </a:t>
            </a:r>
            <a:r>
              <a:rPr lang="it-IT" sz="2400" dirty="0" err="1"/>
              <a:t>sorting</a:t>
            </a:r>
            <a:r>
              <a:rPr lang="it-IT" sz="2400" dirty="0"/>
              <a:t>. </a:t>
            </a:r>
          </a:p>
          <a:p>
            <a:r>
              <a:rPr lang="it-IT" sz="2400" dirty="0"/>
              <a:t>Default </a:t>
            </a:r>
            <a:r>
              <a:rPr lang="it-IT" sz="2400" dirty="0" err="1"/>
              <a:t>values</a:t>
            </a:r>
            <a:r>
              <a:rPr lang="it-IT" sz="2400" dirty="0"/>
              <a:t> are </a:t>
            </a:r>
            <a:r>
              <a:rPr lang="it-IT" sz="2400" dirty="0" err="1"/>
              <a:t>too</a:t>
            </a:r>
            <a:r>
              <a:rPr lang="it-IT" sz="2400" dirty="0"/>
              <a:t> low </a:t>
            </a:r>
          </a:p>
          <a:p>
            <a:pPr lvl="1"/>
            <a:r>
              <a:rPr lang="it-IT" sz="2000" dirty="0"/>
              <a:t>8Mb for Classic and 64Mb for </a:t>
            </a:r>
            <a:r>
              <a:rPr lang="it-IT" sz="2000" dirty="0" err="1"/>
              <a:t>SuperServer</a:t>
            </a:r>
            <a:endParaRPr lang="it-IT" sz="2000" dirty="0"/>
          </a:p>
          <a:p>
            <a:r>
              <a:rPr lang="it-IT" sz="2400" dirty="0"/>
              <a:t>Use </a:t>
            </a:r>
            <a:r>
              <a:rPr lang="it-IT" sz="2400" dirty="0" err="1"/>
              <a:t>at</a:t>
            </a:r>
            <a:r>
              <a:rPr lang="it-IT" sz="2400" dirty="0"/>
              <a:t> </a:t>
            </a:r>
            <a:r>
              <a:rPr lang="it-IT" sz="2400" dirty="0" err="1"/>
              <a:t>least</a:t>
            </a:r>
            <a:r>
              <a:rPr lang="it-IT" sz="2400" dirty="0"/>
              <a:t> </a:t>
            </a:r>
          </a:p>
          <a:p>
            <a:pPr lvl="1"/>
            <a:r>
              <a:rPr lang="it-IT" sz="2000" dirty="0"/>
              <a:t>64Mb for Classic </a:t>
            </a:r>
          </a:p>
          <a:p>
            <a:pPr lvl="1"/>
            <a:r>
              <a:rPr lang="it-IT" sz="2000" dirty="0"/>
              <a:t>1Gb for </a:t>
            </a:r>
            <a:r>
              <a:rPr lang="it-IT" sz="2000" dirty="0" err="1"/>
              <a:t>SuperServer</a:t>
            </a:r>
            <a:r>
              <a:rPr lang="it-IT" sz="2000" dirty="0"/>
              <a:t> and </a:t>
            </a:r>
            <a:r>
              <a:rPr lang="it-IT" sz="2000" dirty="0" err="1"/>
              <a:t>SuperClassic</a:t>
            </a:r>
            <a:r>
              <a:rPr lang="it-IT" dirty="0"/>
              <a:t>.</a:t>
            </a:r>
          </a:p>
        </p:txBody>
      </p:sp>
      <p:sp>
        <p:nvSpPr>
          <p:cNvPr id="6" name="Titolo 1">
            <a:extLst>
              <a:ext uri="{FF2B5EF4-FFF2-40B4-BE49-F238E27FC236}">
                <a16:creationId xmlns:a16="http://schemas.microsoft.com/office/drawing/2014/main" id="{AB70ECDD-10F1-4D2E-8AF2-9ABB67F0A255}"/>
              </a:ext>
            </a:extLst>
          </p:cNvPr>
          <p:cNvSpPr txBox="1">
            <a:spLocks/>
          </p:cNvSpPr>
          <p:nvPr/>
        </p:nvSpPr>
        <p:spPr>
          <a:xfrm>
            <a:off x="0" y="0"/>
            <a:ext cx="9144000" cy="745436"/>
          </a:xfrm>
          <a:prstGeom prst="rect">
            <a:avLst/>
          </a:prstGeom>
          <a:solidFill>
            <a:srgbClr val="93C47D"/>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a:solidFill>
                  <a:schemeClr val="bg1"/>
                </a:solidFill>
                <a:latin typeface="+mj-lt"/>
                <a:ea typeface="+mj-ea"/>
                <a:cs typeface="+mj-cs"/>
              </a:rPr>
              <a:t>Memory and cache</a:t>
            </a:r>
          </a:p>
        </p:txBody>
      </p:sp>
    </p:spTree>
    <p:extLst>
      <p:ext uri="{BB962C8B-B14F-4D97-AF65-F5344CB8AC3E}">
        <p14:creationId xmlns:p14="http://schemas.microsoft.com/office/powerpoint/2010/main" val="30797691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628650" y="745436"/>
            <a:ext cx="7886700" cy="3748140"/>
          </a:xfrm>
        </p:spPr>
        <p:txBody>
          <a:bodyPr/>
          <a:lstStyle/>
          <a:p>
            <a:r>
              <a:rPr lang="it-IT" sz="2400" dirty="0"/>
              <a:t>Set </a:t>
            </a:r>
            <a:r>
              <a:rPr lang="it-IT" sz="2400" dirty="0" err="1"/>
              <a:t>Forced</a:t>
            </a:r>
            <a:r>
              <a:rPr lang="it-IT" sz="2400" dirty="0"/>
              <a:t> </a:t>
            </a:r>
            <a:r>
              <a:rPr lang="it-IT" sz="2400" dirty="0" err="1"/>
              <a:t>Writes</a:t>
            </a:r>
            <a:r>
              <a:rPr lang="it-IT" sz="2400" dirty="0"/>
              <a:t> Off – </a:t>
            </a:r>
            <a:r>
              <a:rPr lang="it-IT" sz="2400" dirty="0">
                <a:solidFill>
                  <a:srgbClr val="FF0000"/>
                </a:solidFill>
              </a:rPr>
              <a:t>ATTENTION!!!</a:t>
            </a:r>
          </a:p>
          <a:p>
            <a:r>
              <a:rPr lang="it-IT" sz="2400" dirty="0" err="1"/>
              <a:t>If</a:t>
            </a:r>
            <a:r>
              <a:rPr lang="it-IT" sz="2400" dirty="0"/>
              <a:t> </a:t>
            </a:r>
            <a:r>
              <a:rPr lang="it-IT" sz="2400" dirty="0" err="1"/>
              <a:t>you</a:t>
            </a:r>
            <a:r>
              <a:rPr lang="it-IT" sz="2400" dirty="0"/>
              <a:t> </a:t>
            </a:r>
            <a:r>
              <a:rPr lang="it-IT" sz="2400" dirty="0" err="1"/>
              <a:t>have</a:t>
            </a:r>
            <a:r>
              <a:rPr lang="it-IT" sz="2400" dirty="0"/>
              <a:t> intensive </a:t>
            </a:r>
            <a:r>
              <a:rPr lang="it-IT" sz="2400" dirty="0" err="1"/>
              <a:t>insert</a:t>
            </a:r>
            <a:r>
              <a:rPr lang="it-IT" sz="2400" dirty="0"/>
              <a:t> or update </a:t>
            </a:r>
            <a:r>
              <a:rPr lang="it-IT" sz="2400" dirty="0" err="1"/>
              <a:t>activity</a:t>
            </a:r>
            <a:r>
              <a:rPr lang="it-IT" sz="2400" dirty="0"/>
              <a:t> </a:t>
            </a:r>
          </a:p>
          <a:p>
            <a:r>
              <a:rPr lang="it-IT" sz="2400" dirty="0" err="1"/>
              <a:t>You</a:t>
            </a:r>
            <a:r>
              <a:rPr lang="it-IT" sz="2400" dirty="0"/>
              <a:t> can check </a:t>
            </a:r>
            <a:r>
              <a:rPr lang="it-IT" sz="2400" dirty="0" err="1"/>
              <a:t>it</a:t>
            </a:r>
            <a:r>
              <a:rPr lang="it-IT" sz="2400" dirty="0"/>
              <a:t> with </a:t>
            </a:r>
            <a:r>
              <a:rPr lang="it-IT" sz="2400" b="1" i="1" dirty="0">
                <a:hlinkClick r:id="rId3"/>
              </a:rPr>
              <a:t>HQbird </a:t>
            </a:r>
            <a:r>
              <a:rPr lang="it-IT" sz="2400" b="1" i="1" dirty="0" err="1">
                <a:hlinkClick r:id="rId3"/>
              </a:rPr>
              <a:t>MonLogger</a:t>
            </a:r>
            <a:r>
              <a:rPr lang="it-IT" sz="2400" dirty="0"/>
              <a:t>, </a:t>
            </a:r>
          </a:p>
          <a:p>
            <a:r>
              <a:rPr lang="it-IT" sz="2400" dirty="0" err="1"/>
              <a:t>If</a:t>
            </a:r>
            <a:r>
              <a:rPr lang="it-IT" sz="2400" dirty="0"/>
              <a:t> </a:t>
            </a:r>
            <a:r>
              <a:rPr lang="it-IT" sz="2400" dirty="0" err="1"/>
              <a:t>you</a:t>
            </a:r>
            <a:r>
              <a:rPr lang="it-IT" sz="2400" dirty="0"/>
              <a:t> </a:t>
            </a:r>
            <a:r>
              <a:rPr lang="it-IT" sz="2400" dirty="0" err="1"/>
              <a:t>have</a:t>
            </a:r>
            <a:r>
              <a:rPr lang="it-IT" sz="2400" dirty="0"/>
              <a:t> UPS and </a:t>
            </a:r>
            <a:r>
              <a:rPr lang="it-IT" sz="2400" dirty="0" err="1"/>
              <a:t>replication</a:t>
            </a:r>
            <a:r>
              <a:rPr lang="it-IT" sz="2400" dirty="0"/>
              <a:t> </a:t>
            </a:r>
            <a:r>
              <a:rPr lang="it-IT" sz="2400" dirty="0" err="1"/>
              <a:t>installed</a:t>
            </a:r>
            <a:r>
              <a:rPr lang="it-IT" sz="2400" dirty="0"/>
              <a:t> to </a:t>
            </a:r>
            <a:r>
              <a:rPr lang="it-IT" sz="2400" dirty="0" err="1"/>
              <a:t>protect</a:t>
            </a:r>
            <a:r>
              <a:rPr lang="it-IT" sz="2400" dirty="0"/>
              <a:t> from hardware </a:t>
            </a:r>
            <a:r>
              <a:rPr lang="it-IT" sz="2400" dirty="0" err="1"/>
              <a:t>failures</a:t>
            </a:r>
            <a:r>
              <a:rPr lang="it-IT" sz="2400" dirty="0"/>
              <a:t>, </a:t>
            </a:r>
            <a:r>
              <a:rPr lang="it-IT" sz="2400" dirty="0" err="1"/>
              <a:t>consider</a:t>
            </a:r>
            <a:r>
              <a:rPr lang="it-IT" sz="2400" dirty="0"/>
              <a:t> to set </a:t>
            </a:r>
            <a:r>
              <a:rPr lang="it-IT" sz="2400" dirty="0" err="1"/>
              <a:t>Forced</a:t>
            </a:r>
            <a:r>
              <a:rPr lang="it-IT" sz="2400" dirty="0"/>
              <a:t> </a:t>
            </a:r>
            <a:r>
              <a:rPr lang="it-IT" sz="2400" dirty="0" err="1"/>
              <a:t>Writes</a:t>
            </a:r>
            <a:r>
              <a:rPr lang="it-IT" sz="2400" dirty="0"/>
              <a:t> </a:t>
            </a:r>
            <a:r>
              <a:rPr lang="it-IT" sz="2400" dirty="0" err="1"/>
              <a:t>settings</a:t>
            </a:r>
            <a:r>
              <a:rPr lang="it-IT" sz="2400" dirty="0"/>
              <a:t> to OFF, </a:t>
            </a:r>
            <a:r>
              <a:rPr lang="it-IT" sz="2400" dirty="0" err="1"/>
              <a:t>it</a:t>
            </a:r>
            <a:r>
              <a:rPr lang="it-IT" sz="2400" dirty="0"/>
              <a:t> can </a:t>
            </a:r>
            <a:r>
              <a:rPr lang="it-IT" sz="2400" dirty="0" err="1"/>
              <a:t>increase</a:t>
            </a:r>
            <a:r>
              <a:rPr lang="it-IT" sz="2400" dirty="0"/>
              <a:t> </a:t>
            </a:r>
            <a:r>
              <a:rPr lang="it-IT" sz="2400" dirty="0" err="1"/>
              <a:t>speed</a:t>
            </a:r>
            <a:r>
              <a:rPr lang="it-IT" sz="2400" dirty="0"/>
              <a:t> of </a:t>
            </a:r>
            <a:r>
              <a:rPr lang="it-IT" sz="2400" dirty="0" err="1"/>
              <a:t>write</a:t>
            </a:r>
            <a:r>
              <a:rPr lang="it-IT" sz="2400" dirty="0"/>
              <a:t> </a:t>
            </a:r>
            <a:r>
              <a:rPr lang="it-IT" sz="2400" dirty="0" err="1"/>
              <a:t>operations</a:t>
            </a:r>
            <a:r>
              <a:rPr lang="it-IT" sz="2400" dirty="0"/>
              <a:t> up to 3 </a:t>
            </a:r>
            <a:r>
              <a:rPr lang="it-IT" sz="2400" dirty="0" err="1"/>
              <a:t>times</a:t>
            </a:r>
            <a:r>
              <a:rPr lang="it-IT" sz="2400" dirty="0"/>
              <a:t>. </a:t>
            </a:r>
          </a:p>
        </p:txBody>
      </p:sp>
      <p:sp>
        <p:nvSpPr>
          <p:cNvPr id="6" name="Titolo 1">
            <a:extLst>
              <a:ext uri="{FF2B5EF4-FFF2-40B4-BE49-F238E27FC236}">
                <a16:creationId xmlns:a16="http://schemas.microsoft.com/office/drawing/2014/main" id="{2758CE9A-57DF-4F36-994F-FA4BA3CE16E0}"/>
              </a:ext>
            </a:extLst>
          </p:cNvPr>
          <p:cNvSpPr txBox="1">
            <a:spLocks/>
          </p:cNvSpPr>
          <p:nvPr/>
        </p:nvSpPr>
        <p:spPr>
          <a:xfrm>
            <a:off x="0" y="0"/>
            <a:ext cx="9144000" cy="745436"/>
          </a:xfrm>
          <a:prstGeom prst="rect">
            <a:avLst/>
          </a:prstGeom>
          <a:solidFill>
            <a:srgbClr val="93C47D"/>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err="1">
                <a:solidFill>
                  <a:schemeClr val="bg1"/>
                </a:solidFill>
                <a:latin typeface="+mj-lt"/>
                <a:ea typeface="+mj-ea"/>
                <a:cs typeface="+mj-cs"/>
              </a:rPr>
              <a:t>Forced</a:t>
            </a:r>
            <a:r>
              <a:rPr lang="it-IT" sz="4200" b="0" i="1" kern="1200" dirty="0">
                <a:solidFill>
                  <a:schemeClr val="bg1"/>
                </a:solidFill>
                <a:latin typeface="+mj-lt"/>
                <a:ea typeface="+mj-ea"/>
                <a:cs typeface="+mj-cs"/>
              </a:rPr>
              <a:t> </a:t>
            </a:r>
            <a:r>
              <a:rPr lang="it-IT" sz="4200" b="0" i="1" kern="1200" dirty="0" err="1">
                <a:solidFill>
                  <a:schemeClr val="bg1"/>
                </a:solidFill>
                <a:latin typeface="+mj-lt"/>
                <a:ea typeface="+mj-ea"/>
                <a:cs typeface="+mj-cs"/>
              </a:rPr>
              <a:t>Writes</a:t>
            </a:r>
            <a:endParaRPr lang="it-IT" sz="4200" b="0" i="1" kern="1200" dirty="0">
              <a:solidFill>
                <a:schemeClr val="bg1"/>
              </a:solidFill>
              <a:latin typeface="+mj-lt"/>
              <a:ea typeface="+mj-ea"/>
              <a:cs typeface="+mj-cs"/>
            </a:endParaRPr>
          </a:p>
        </p:txBody>
      </p:sp>
    </p:spTree>
    <p:extLst>
      <p:ext uri="{BB962C8B-B14F-4D97-AF65-F5344CB8AC3E}">
        <p14:creationId xmlns:p14="http://schemas.microsoft.com/office/powerpoint/2010/main" val="12387183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lstStyle/>
          <a:p>
            <a:r>
              <a:rPr lang="it-IT" sz="2400" dirty="0" err="1"/>
              <a:t>Increase</a:t>
            </a:r>
            <a:r>
              <a:rPr lang="it-IT" sz="2400" dirty="0"/>
              <a:t> </a:t>
            </a:r>
            <a:r>
              <a:rPr lang="it-IT" sz="2400" dirty="0" err="1"/>
              <a:t>number</a:t>
            </a:r>
            <a:r>
              <a:rPr lang="it-IT" sz="2400" dirty="0"/>
              <a:t> of </a:t>
            </a:r>
            <a:r>
              <a:rPr lang="it-IT" sz="2400" dirty="0" err="1"/>
              <a:t>hash</a:t>
            </a:r>
            <a:r>
              <a:rPr lang="it-IT" sz="2400" dirty="0"/>
              <a:t> </a:t>
            </a:r>
            <a:r>
              <a:rPr lang="it-IT" sz="2400" dirty="0" err="1"/>
              <a:t>slots</a:t>
            </a:r>
            <a:r>
              <a:rPr lang="it-IT" sz="2400" dirty="0"/>
              <a:t> for Classic/</a:t>
            </a:r>
            <a:r>
              <a:rPr lang="it-IT" sz="2400" dirty="0" err="1"/>
              <a:t>SuperClassic</a:t>
            </a:r>
            <a:endParaRPr lang="it-IT" sz="2400" dirty="0"/>
          </a:p>
          <a:p>
            <a:pPr lvl="1"/>
            <a:endParaRPr lang="it-IT" dirty="0"/>
          </a:p>
          <a:p>
            <a:pPr lvl="1"/>
            <a:r>
              <a:rPr lang="it-IT" dirty="0" err="1"/>
              <a:t>Increase</a:t>
            </a:r>
            <a:r>
              <a:rPr lang="it-IT" dirty="0"/>
              <a:t> the </a:t>
            </a:r>
            <a:r>
              <a:rPr lang="it-IT" dirty="0" err="1"/>
              <a:t>value</a:t>
            </a:r>
            <a:r>
              <a:rPr lang="it-IT" dirty="0"/>
              <a:t> of </a:t>
            </a:r>
            <a:r>
              <a:rPr lang="it-IT" b="1" i="1" dirty="0" err="1"/>
              <a:t>LockHashSlots</a:t>
            </a:r>
            <a:r>
              <a:rPr lang="it-IT" dirty="0"/>
              <a:t> </a:t>
            </a:r>
            <a:r>
              <a:rPr lang="it-IT" dirty="0" err="1"/>
              <a:t>parameter</a:t>
            </a:r>
            <a:r>
              <a:rPr lang="it-IT" dirty="0"/>
              <a:t> for Classic and </a:t>
            </a:r>
            <a:r>
              <a:rPr lang="it-IT" dirty="0" err="1"/>
              <a:t>SuperClassic</a:t>
            </a:r>
            <a:r>
              <a:rPr lang="it-IT" dirty="0"/>
              <a:t> from the default 1009 to some big prime </a:t>
            </a:r>
            <a:r>
              <a:rPr lang="it-IT" dirty="0" err="1"/>
              <a:t>number</a:t>
            </a:r>
            <a:r>
              <a:rPr lang="it-IT" dirty="0"/>
              <a:t> (30011, for </a:t>
            </a:r>
            <a:r>
              <a:rPr lang="it-IT" dirty="0" err="1"/>
              <a:t>example</a:t>
            </a:r>
            <a:r>
              <a:rPr lang="it-IT" dirty="0"/>
              <a:t>)</a:t>
            </a:r>
          </a:p>
          <a:p>
            <a:pPr lvl="1"/>
            <a:r>
              <a:rPr lang="it-IT" b="1" dirty="0" err="1"/>
              <a:t>It</a:t>
            </a:r>
            <a:r>
              <a:rPr lang="it-IT" b="1" dirty="0"/>
              <a:t> </a:t>
            </a:r>
            <a:r>
              <a:rPr lang="it-IT" b="1" dirty="0" err="1"/>
              <a:t>will</a:t>
            </a:r>
            <a:r>
              <a:rPr lang="it-IT" b="1" dirty="0"/>
              <a:t> </a:t>
            </a:r>
            <a:r>
              <a:rPr lang="it-IT" b="1" dirty="0" err="1"/>
              <a:t>decrease</a:t>
            </a:r>
            <a:r>
              <a:rPr lang="it-IT" b="1" dirty="0"/>
              <a:t> </a:t>
            </a:r>
            <a:r>
              <a:rPr lang="it-IT" b="1" dirty="0" err="1"/>
              <a:t>queues</a:t>
            </a:r>
            <a:r>
              <a:rPr lang="it-IT" b="1" dirty="0"/>
              <a:t> in the </a:t>
            </a:r>
            <a:r>
              <a:rPr lang="it-IT" b="1" dirty="0" err="1"/>
              <a:t>internal</a:t>
            </a:r>
            <a:r>
              <a:rPr lang="it-IT" b="1" dirty="0"/>
              <a:t> </a:t>
            </a:r>
            <a:r>
              <a:rPr lang="it-IT" b="1" dirty="0" err="1"/>
              <a:t>locking</a:t>
            </a:r>
            <a:r>
              <a:rPr lang="it-IT" b="1" dirty="0"/>
              <a:t> </a:t>
            </a:r>
            <a:r>
              <a:rPr lang="it-IT" b="1" dirty="0" err="1"/>
              <a:t>mechanism</a:t>
            </a:r>
            <a:endParaRPr lang="it-IT" b="1" dirty="0"/>
          </a:p>
          <a:p>
            <a:pPr marL="342900" lvl="1" indent="0">
              <a:buNone/>
            </a:pPr>
            <a:endParaRPr lang="it-IT" dirty="0"/>
          </a:p>
        </p:txBody>
      </p:sp>
      <p:sp>
        <p:nvSpPr>
          <p:cNvPr id="6" name="Titolo 1">
            <a:extLst>
              <a:ext uri="{FF2B5EF4-FFF2-40B4-BE49-F238E27FC236}">
                <a16:creationId xmlns:a16="http://schemas.microsoft.com/office/drawing/2014/main" id="{5491870A-4789-460B-9700-BCE5D35FE1F5}"/>
              </a:ext>
            </a:extLst>
          </p:cNvPr>
          <p:cNvSpPr txBox="1">
            <a:spLocks/>
          </p:cNvSpPr>
          <p:nvPr/>
        </p:nvSpPr>
        <p:spPr>
          <a:xfrm>
            <a:off x="0" y="0"/>
            <a:ext cx="9144000" cy="745436"/>
          </a:xfrm>
          <a:prstGeom prst="rect">
            <a:avLst/>
          </a:prstGeom>
          <a:solidFill>
            <a:srgbClr val="93C47D"/>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err="1">
                <a:solidFill>
                  <a:schemeClr val="bg1"/>
                </a:solidFill>
                <a:latin typeface="+mj-lt"/>
                <a:ea typeface="+mj-ea"/>
                <a:cs typeface="+mj-cs"/>
              </a:rPr>
              <a:t>Hash</a:t>
            </a:r>
            <a:r>
              <a:rPr lang="it-IT" sz="4200" b="0" i="1" kern="1200" dirty="0">
                <a:solidFill>
                  <a:schemeClr val="bg1"/>
                </a:solidFill>
                <a:latin typeface="+mj-lt"/>
                <a:ea typeface="+mj-ea"/>
                <a:cs typeface="+mj-cs"/>
              </a:rPr>
              <a:t> slots</a:t>
            </a:r>
          </a:p>
        </p:txBody>
      </p:sp>
    </p:spTree>
    <p:extLst>
      <p:ext uri="{BB962C8B-B14F-4D97-AF65-F5344CB8AC3E}">
        <p14:creationId xmlns:p14="http://schemas.microsoft.com/office/powerpoint/2010/main" val="34974074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568580" y="745436"/>
            <a:ext cx="7886700" cy="3748140"/>
          </a:xfrm>
        </p:spPr>
        <p:txBody>
          <a:bodyPr>
            <a:normAutofit fontScale="40000" lnSpcReduction="20000"/>
          </a:bodyPr>
          <a:lstStyle/>
          <a:p>
            <a:pPr marL="0" indent="0">
              <a:buNone/>
            </a:pPr>
            <a:r>
              <a:rPr lang="it-IT" sz="6000" b="1" dirty="0" err="1">
                <a:solidFill>
                  <a:srgbClr val="93C47D"/>
                </a:solidFill>
              </a:rPr>
              <a:t>Firebird</a:t>
            </a:r>
            <a:r>
              <a:rPr lang="it-IT" sz="6000" b="1" dirty="0">
                <a:solidFill>
                  <a:srgbClr val="93C47D"/>
                </a:solidFill>
              </a:rPr>
              <a:t> 2.5</a:t>
            </a:r>
          </a:p>
          <a:p>
            <a:r>
              <a:rPr lang="it-IT" sz="6000" dirty="0"/>
              <a:t>Use CPU </a:t>
            </a:r>
            <a:r>
              <a:rPr lang="it-IT" sz="6000" dirty="0" err="1"/>
              <a:t>Affinity</a:t>
            </a:r>
            <a:r>
              <a:rPr lang="it-IT" sz="6000" dirty="0"/>
              <a:t> for Super Server</a:t>
            </a:r>
          </a:p>
          <a:p>
            <a:pPr lvl="1"/>
            <a:r>
              <a:rPr lang="it-IT" sz="6000" dirty="0"/>
              <a:t>Set </a:t>
            </a:r>
            <a:r>
              <a:rPr lang="it-IT" sz="6000" i="1" dirty="0" err="1"/>
              <a:t>CPUAffinity</a:t>
            </a:r>
            <a:r>
              <a:rPr lang="it-IT" sz="6000" dirty="0"/>
              <a:t> </a:t>
            </a:r>
            <a:r>
              <a:rPr lang="it-IT" sz="6000" dirty="0" err="1"/>
              <a:t>parameter</a:t>
            </a:r>
            <a:r>
              <a:rPr lang="it-IT" sz="6000" dirty="0"/>
              <a:t> to the </a:t>
            </a:r>
            <a:r>
              <a:rPr lang="it-IT" sz="6000" dirty="0" err="1"/>
              <a:t>value</a:t>
            </a:r>
            <a:r>
              <a:rPr lang="it-IT" sz="6000" dirty="0"/>
              <a:t> </a:t>
            </a:r>
            <a:r>
              <a:rPr lang="it-IT" sz="6000" dirty="0" err="1"/>
              <a:t>equal</a:t>
            </a:r>
            <a:r>
              <a:rPr lang="it-IT" sz="6000" dirty="0"/>
              <a:t> to the </a:t>
            </a:r>
            <a:r>
              <a:rPr lang="it-IT" sz="6000" dirty="0" err="1"/>
              <a:t>number</a:t>
            </a:r>
            <a:r>
              <a:rPr lang="it-IT" sz="6000" dirty="0"/>
              <a:t> of </a:t>
            </a:r>
            <a:r>
              <a:rPr lang="it-IT" sz="6000" dirty="0" err="1"/>
              <a:t>databases</a:t>
            </a:r>
            <a:r>
              <a:rPr lang="it-IT" sz="6000" dirty="0"/>
              <a:t> in use: </a:t>
            </a:r>
          </a:p>
          <a:p>
            <a:pPr lvl="1"/>
            <a:r>
              <a:rPr lang="it-IT" sz="6000" dirty="0" err="1"/>
              <a:t>SuperServer</a:t>
            </a:r>
            <a:r>
              <a:rPr lang="it-IT" sz="6000" dirty="0"/>
              <a:t> in 2.5 can use </a:t>
            </a:r>
            <a:r>
              <a:rPr lang="it-IT" sz="6000" dirty="0" err="1"/>
              <a:t>different</a:t>
            </a:r>
            <a:r>
              <a:rPr lang="it-IT" sz="6000" dirty="0"/>
              <a:t> CPU cores to </a:t>
            </a:r>
            <a:r>
              <a:rPr lang="it-IT" sz="6000" dirty="0" err="1"/>
              <a:t>process</a:t>
            </a:r>
            <a:r>
              <a:rPr lang="it-IT" sz="6000" dirty="0"/>
              <a:t> </a:t>
            </a:r>
            <a:r>
              <a:rPr lang="it-IT" sz="6000" dirty="0" err="1"/>
              <a:t>requests</a:t>
            </a:r>
            <a:r>
              <a:rPr lang="it-IT" sz="6000" dirty="0"/>
              <a:t> for the </a:t>
            </a:r>
            <a:r>
              <a:rPr lang="it-IT" sz="6000" dirty="0" err="1"/>
              <a:t>certain</a:t>
            </a:r>
            <a:r>
              <a:rPr lang="it-IT" sz="6000" dirty="0"/>
              <a:t> databases.</a:t>
            </a:r>
            <a:endParaRPr lang="en-US" sz="6000" dirty="0"/>
          </a:p>
          <a:p>
            <a:pPr lvl="1"/>
            <a:r>
              <a:rPr lang="en-US" sz="6000" dirty="0" err="1"/>
              <a:t>CpuAffinityMask</a:t>
            </a:r>
            <a:r>
              <a:rPr lang="en-US" sz="6000" dirty="0"/>
              <a:t> = n</a:t>
            </a:r>
          </a:p>
          <a:p>
            <a:pPr marL="533400" lvl="1" indent="0">
              <a:buNone/>
            </a:pPr>
            <a:endParaRPr lang="en-US" sz="6000" dirty="0"/>
          </a:p>
          <a:p>
            <a:pPr marL="342900" lvl="1" indent="0">
              <a:buNone/>
            </a:pPr>
            <a:r>
              <a:rPr lang="en-US" sz="4400" dirty="0"/>
              <a:t>The value is taken from a bit map in which each bit represents a CPU.</a:t>
            </a:r>
          </a:p>
          <a:p>
            <a:pPr marL="342900" lvl="1" indent="0">
              <a:buNone/>
            </a:pPr>
            <a:r>
              <a:rPr lang="en-US" sz="4400" dirty="0"/>
              <a:t>Thus, to use only the first processor, the value is 1. </a:t>
            </a:r>
          </a:p>
          <a:p>
            <a:pPr marL="342900" lvl="1" indent="0">
              <a:buNone/>
            </a:pPr>
            <a:r>
              <a:rPr lang="en-US" sz="4400" dirty="0"/>
              <a:t>To use both CPU 1 and CPU 2, the value is 3. </a:t>
            </a:r>
          </a:p>
          <a:p>
            <a:pPr marL="342900" lvl="1" indent="0">
              <a:buNone/>
            </a:pPr>
            <a:r>
              <a:rPr lang="en-US" sz="4400" dirty="0"/>
              <a:t>To use CPU 2 and CPU 3, the value  is 6. </a:t>
            </a:r>
          </a:p>
        </p:txBody>
      </p:sp>
      <p:sp>
        <p:nvSpPr>
          <p:cNvPr id="6" name="Titolo 1">
            <a:extLst>
              <a:ext uri="{FF2B5EF4-FFF2-40B4-BE49-F238E27FC236}">
                <a16:creationId xmlns:a16="http://schemas.microsoft.com/office/drawing/2014/main" id="{C12967DB-1BE8-470D-9439-8344264E088E}"/>
              </a:ext>
            </a:extLst>
          </p:cNvPr>
          <p:cNvSpPr txBox="1">
            <a:spLocks/>
          </p:cNvSpPr>
          <p:nvPr/>
        </p:nvSpPr>
        <p:spPr>
          <a:xfrm>
            <a:off x="0" y="0"/>
            <a:ext cx="9144000" cy="745436"/>
          </a:xfrm>
          <a:prstGeom prst="rect">
            <a:avLst/>
          </a:prstGeom>
          <a:solidFill>
            <a:srgbClr val="93C47D"/>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a:solidFill>
                  <a:schemeClr val="bg1"/>
                </a:solidFill>
                <a:latin typeface="+mj-lt"/>
                <a:ea typeface="+mj-ea"/>
                <a:cs typeface="+mj-cs"/>
              </a:rPr>
              <a:t>CPU </a:t>
            </a:r>
            <a:r>
              <a:rPr lang="it-IT" sz="4200" b="0" i="1" kern="1200" dirty="0" err="1">
                <a:solidFill>
                  <a:schemeClr val="bg1"/>
                </a:solidFill>
                <a:latin typeface="+mj-lt"/>
                <a:ea typeface="+mj-ea"/>
                <a:cs typeface="+mj-cs"/>
              </a:rPr>
              <a:t>Affinity</a:t>
            </a:r>
            <a:endParaRPr lang="it-IT" sz="4200" b="0" i="1" kern="1200" dirty="0">
              <a:solidFill>
                <a:schemeClr val="bg1"/>
              </a:solidFill>
              <a:latin typeface="+mj-lt"/>
              <a:ea typeface="+mj-ea"/>
              <a:cs typeface="+mj-cs"/>
            </a:endParaRPr>
          </a:p>
        </p:txBody>
      </p:sp>
    </p:spTree>
    <p:extLst>
      <p:ext uri="{BB962C8B-B14F-4D97-AF65-F5344CB8AC3E}">
        <p14:creationId xmlns:p14="http://schemas.microsoft.com/office/powerpoint/2010/main" val="15218218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628650" y="745436"/>
            <a:ext cx="7886700" cy="3748140"/>
          </a:xfrm>
        </p:spPr>
        <p:txBody>
          <a:bodyPr/>
          <a:lstStyle/>
          <a:p>
            <a:r>
              <a:rPr lang="it-IT" sz="2400" dirty="0"/>
              <a:t>Use fast drive for </a:t>
            </a:r>
            <a:r>
              <a:rPr lang="it-IT" sz="2400" dirty="0" err="1"/>
              <a:t>temp</a:t>
            </a:r>
            <a:r>
              <a:rPr lang="it-IT" sz="2400" dirty="0"/>
              <a:t> </a:t>
            </a:r>
            <a:r>
              <a:rPr lang="it-IT" sz="2400" dirty="0" err="1"/>
              <a:t>space</a:t>
            </a:r>
            <a:endParaRPr lang="it-IT" sz="2400" dirty="0"/>
          </a:p>
          <a:p>
            <a:pPr marL="533400" lvl="1" indent="0">
              <a:buNone/>
            </a:pPr>
            <a:endParaRPr lang="it-IT" dirty="0"/>
          </a:p>
          <a:p>
            <a:pPr lvl="1"/>
            <a:r>
              <a:rPr lang="it-IT" dirty="0"/>
              <a:t>Set the first part of </a:t>
            </a:r>
            <a:r>
              <a:rPr lang="it-IT" b="1" i="1" dirty="0" err="1">
                <a:solidFill>
                  <a:srgbClr val="93C47D"/>
                </a:solidFill>
              </a:rPr>
              <a:t>TempDirectory</a:t>
            </a:r>
            <a:r>
              <a:rPr lang="it-IT" dirty="0"/>
              <a:t> </a:t>
            </a:r>
            <a:r>
              <a:rPr lang="it-IT" dirty="0" err="1"/>
              <a:t>parameter</a:t>
            </a:r>
            <a:r>
              <a:rPr lang="it-IT" dirty="0"/>
              <a:t> in </a:t>
            </a:r>
            <a:r>
              <a:rPr lang="it-IT" dirty="0" err="1"/>
              <a:t>firebird.conf</a:t>
            </a:r>
            <a:r>
              <a:rPr lang="it-IT" dirty="0"/>
              <a:t> to the fast disk – SSD or RAM drive. </a:t>
            </a:r>
          </a:p>
          <a:p>
            <a:pPr lvl="1"/>
            <a:r>
              <a:rPr lang="it-IT" dirty="0" err="1"/>
              <a:t>It</a:t>
            </a:r>
            <a:r>
              <a:rPr lang="it-IT" dirty="0"/>
              <a:t> </a:t>
            </a:r>
            <a:r>
              <a:rPr lang="it-IT" dirty="0" err="1"/>
              <a:t>will</a:t>
            </a:r>
            <a:r>
              <a:rPr lang="it-IT" dirty="0"/>
              <a:t> </a:t>
            </a:r>
            <a:r>
              <a:rPr lang="it-IT" dirty="0" err="1"/>
              <a:t>decrease</a:t>
            </a:r>
            <a:r>
              <a:rPr lang="it-IT" dirty="0"/>
              <a:t> the time of big </a:t>
            </a:r>
            <a:r>
              <a:rPr lang="it-IT" dirty="0" err="1"/>
              <a:t>sortings</a:t>
            </a:r>
            <a:r>
              <a:rPr lang="it-IT" dirty="0"/>
              <a:t> – for </a:t>
            </a:r>
            <a:r>
              <a:rPr lang="it-IT" dirty="0" err="1"/>
              <a:t>example</a:t>
            </a:r>
            <a:r>
              <a:rPr lang="it-IT" dirty="0"/>
              <a:t> </a:t>
            </a:r>
            <a:r>
              <a:rPr lang="it-IT" dirty="0" err="1"/>
              <a:t>when</a:t>
            </a:r>
            <a:r>
              <a:rPr lang="it-IT" dirty="0"/>
              <a:t> the database </a:t>
            </a:r>
            <a:r>
              <a:rPr lang="it-IT" dirty="0" err="1"/>
              <a:t>is</a:t>
            </a:r>
            <a:r>
              <a:rPr lang="it-IT" dirty="0"/>
              <a:t> </a:t>
            </a:r>
            <a:r>
              <a:rPr lang="it-IT" dirty="0" err="1"/>
              <a:t>being</a:t>
            </a:r>
            <a:r>
              <a:rPr lang="it-IT" dirty="0"/>
              <a:t> </a:t>
            </a:r>
            <a:r>
              <a:rPr lang="it-IT" dirty="0" err="1"/>
              <a:t>restored</a:t>
            </a:r>
            <a:r>
              <a:rPr lang="it-IT" dirty="0"/>
              <a:t>. </a:t>
            </a:r>
          </a:p>
          <a:p>
            <a:pPr lvl="1"/>
            <a:endParaRPr lang="it-IT" dirty="0"/>
          </a:p>
          <a:p>
            <a:pPr marL="342900" lvl="1" indent="0">
              <a:buNone/>
            </a:pPr>
            <a:r>
              <a:rPr lang="it-IT" dirty="0" err="1"/>
              <a:t>TempDirectories</a:t>
            </a:r>
            <a:r>
              <a:rPr lang="it-IT" dirty="0"/>
              <a:t> = c:\temp;d:\temp</a:t>
            </a:r>
          </a:p>
          <a:p>
            <a:pPr marL="342900" lvl="1" indent="0">
              <a:buNone/>
            </a:pPr>
            <a:endParaRPr lang="it-IT" dirty="0"/>
          </a:p>
        </p:txBody>
      </p:sp>
      <p:sp>
        <p:nvSpPr>
          <p:cNvPr id="6" name="Titolo 1">
            <a:extLst>
              <a:ext uri="{FF2B5EF4-FFF2-40B4-BE49-F238E27FC236}">
                <a16:creationId xmlns:a16="http://schemas.microsoft.com/office/drawing/2014/main" id="{A7DC5022-6E91-4579-8CAF-A2464DCAA344}"/>
              </a:ext>
            </a:extLst>
          </p:cNvPr>
          <p:cNvSpPr txBox="1">
            <a:spLocks/>
          </p:cNvSpPr>
          <p:nvPr/>
        </p:nvSpPr>
        <p:spPr>
          <a:xfrm>
            <a:off x="0" y="0"/>
            <a:ext cx="9144000" cy="745436"/>
          </a:xfrm>
          <a:prstGeom prst="rect">
            <a:avLst/>
          </a:prstGeom>
          <a:solidFill>
            <a:srgbClr val="93C47D"/>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err="1">
                <a:solidFill>
                  <a:schemeClr val="bg1"/>
                </a:solidFill>
                <a:latin typeface="+mj-lt"/>
                <a:ea typeface="+mj-ea"/>
                <a:cs typeface="+mj-cs"/>
              </a:rPr>
              <a:t>Temp</a:t>
            </a:r>
            <a:r>
              <a:rPr lang="it-IT" sz="4200" b="0" i="1" kern="1200" dirty="0">
                <a:solidFill>
                  <a:schemeClr val="bg1"/>
                </a:solidFill>
                <a:latin typeface="+mj-lt"/>
                <a:ea typeface="+mj-ea"/>
                <a:cs typeface="+mj-cs"/>
              </a:rPr>
              <a:t> </a:t>
            </a:r>
            <a:r>
              <a:rPr lang="it-IT" sz="4200" b="0" i="1" kern="1200" dirty="0" err="1">
                <a:solidFill>
                  <a:schemeClr val="bg1"/>
                </a:solidFill>
                <a:latin typeface="+mj-lt"/>
                <a:ea typeface="+mj-ea"/>
                <a:cs typeface="+mj-cs"/>
              </a:rPr>
              <a:t>space</a:t>
            </a:r>
            <a:r>
              <a:rPr lang="it-IT" sz="4200" b="0" i="1" kern="1200" dirty="0">
                <a:solidFill>
                  <a:schemeClr val="bg1"/>
                </a:solidFill>
                <a:latin typeface="+mj-lt"/>
                <a:ea typeface="+mj-ea"/>
                <a:cs typeface="+mj-cs"/>
              </a:rPr>
              <a:t> drive</a:t>
            </a:r>
          </a:p>
        </p:txBody>
      </p:sp>
    </p:spTree>
    <p:extLst>
      <p:ext uri="{BB962C8B-B14F-4D97-AF65-F5344CB8AC3E}">
        <p14:creationId xmlns:p14="http://schemas.microsoft.com/office/powerpoint/2010/main" val="32846319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
        <p:cNvGrpSpPr/>
        <p:nvPr/>
      </p:nvGrpSpPr>
      <p:grpSpPr>
        <a:xfrm>
          <a:off x="0" y="0"/>
          <a:ext cx="0" cy="0"/>
          <a:chOff x="0" y="0"/>
          <a:chExt cx="0" cy="0"/>
        </a:xfrm>
      </p:grpSpPr>
      <p:sp>
        <p:nvSpPr>
          <p:cNvPr id="44" name="Google Shape;44;p9"/>
          <p:cNvSpPr txBox="1">
            <a:spLocks noGrp="1"/>
          </p:cNvSpPr>
          <p:nvPr>
            <p:ph type="body" idx="1"/>
          </p:nvPr>
        </p:nvSpPr>
        <p:spPr>
          <a:xfrm>
            <a:off x="4706525" y="0"/>
            <a:ext cx="4437300" cy="5143500"/>
          </a:xfrm>
          <a:prstGeom prst="rect">
            <a:avLst/>
          </a:prstGeom>
          <a:gradFill>
            <a:gsLst>
              <a:gs pos="0">
                <a:srgbClr val="3C78D8"/>
              </a:gs>
              <a:gs pos="100000">
                <a:srgbClr val="0C343D"/>
              </a:gs>
            </a:gsLst>
            <a:path path="circle">
              <a:fillToRect l="50000" t="50000" r="50000" b="50000"/>
            </a:path>
            <a:tileRect/>
          </a:gradFill>
        </p:spPr>
        <p:txBody>
          <a:bodyPr spcFirstLastPara="1" wrap="square" lIns="91425" tIns="91425" rIns="91425" bIns="91425" anchor="t" anchorCtr="0">
            <a:noAutofit/>
          </a:bodyPr>
          <a:lstStyle/>
          <a:p>
            <a:pPr marL="0" lvl="0" indent="0" algn="l" rtl="0">
              <a:spcBef>
                <a:spcPts val="600"/>
              </a:spcBef>
              <a:spcAft>
                <a:spcPts val="0"/>
              </a:spcAft>
              <a:buNone/>
            </a:pPr>
            <a:r>
              <a:rPr lang="en"/>
              <a:t> </a:t>
            </a:r>
            <a:endParaRPr/>
          </a:p>
        </p:txBody>
      </p:sp>
      <p:sp>
        <p:nvSpPr>
          <p:cNvPr id="45" name="Google Shape;45;p9"/>
          <p:cNvSpPr txBox="1"/>
          <p:nvPr/>
        </p:nvSpPr>
        <p:spPr>
          <a:xfrm>
            <a:off x="200275" y="110600"/>
            <a:ext cx="4342500" cy="998549"/>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ctr" rtl="0">
              <a:spcBef>
                <a:spcPts val="0"/>
              </a:spcBef>
              <a:spcAft>
                <a:spcPts val="0"/>
              </a:spcAft>
              <a:buNone/>
            </a:pPr>
            <a:r>
              <a:rPr lang="it-IT" sz="2600" b="1" dirty="0">
                <a:solidFill>
                  <a:srgbClr val="38761D"/>
                </a:solidFill>
                <a:latin typeface="Syncopate"/>
                <a:ea typeface="Syncopate"/>
                <a:cs typeface="Syncopate"/>
                <a:sym typeface="Syncopate"/>
              </a:rPr>
              <a:t>Fabio </a:t>
            </a:r>
            <a:r>
              <a:rPr lang="it-IT" sz="2600" b="1" dirty="0" err="1">
                <a:solidFill>
                  <a:srgbClr val="38761D"/>
                </a:solidFill>
                <a:latin typeface="Syncopate"/>
                <a:ea typeface="Syncopate"/>
                <a:cs typeface="Syncopate"/>
                <a:sym typeface="Syncopate"/>
              </a:rPr>
              <a:t>codebue</a:t>
            </a:r>
            <a:endParaRPr sz="2600" dirty="0">
              <a:latin typeface="Syncopate"/>
              <a:ea typeface="Syncopate"/>
              <a:cs typeface="Syncopate"/>
              <a:sym typeface="Syncopate"/>
            </a:endParaRPr>
          </a:p>
          <a:p>
            <a:pPr marL="0" lvl="0" indent="0" algn="ctr" rtl="0">
              <a:spcBef>
                <a:spcPts val="0"/>
              </a:spcBef>
              <a:spcAft>
                <a:spcPts val="0"/>
              </a:spcAft>
              <a:buNone/>
            </a:pPr>
            <a:r>
              <a:rPr lang="it-IT" sz="2400" dirty="0">
                <a:latin typeface="Syncopate"/>
                <a:ea typeface="Syncopate"/>
                <a:cs typeface="Syncopate"/>
                <a:sym typeface="Syncopate"/>
              </a:rPr>
              <a:t>P-soft</a:t>
            </a:r>
            <a:endParaRPr sz="2400" b="1" dirty="0">
              <a:solidFill>
                <a:srgbClr val="38761D"/>
              </a:solidFill>
              <a:latin typeface="Syncopate"/>
              <a:ea typeface="Syncopate"/>
              <a:cs typeface="Syncopate"/>
              <a:sym typeface="Syncopate"/>
            </a:endParaRPr>
          </a:p>
          <a:p>
            <a:pPr marL="0" lvl="0" indent="0" algn="ctr" rtl="0">
              <a:spcBef>
                <a:spcPts val="0"/>
              </a:spcBef>
              <a:spcAft>
                <a:spcPts val="0"/>
              </a:spcAft>
              <a:buNone/>
            </a:pPr>
            <a:endParaRPr sz="1600" dirty="0">
              <a:latin typeface="Syncopate"/>
              <a:ea typeface="Syncopate"/>
              <a:cs typeface="Syncopate"/>
              <a:sym typeface="Syncopate"/>
            </a:endParaRPr>
          </a:p>
          <a:p>
            <a:pPr marL="0" lvl="0" indent="0" algn="ctr" rtl="0">
              <a:spcBef>
                <a:spcPts val="0"/>
              </a:spcBef>
              <a:spcAft>
                <a:spcPts val="0"/>
              </a:spcAft>
              <a:buNone/>
            </a:pPr>
            <a:endParaRPr sz="1600" dirty="0">
              <a:latin typeface="Syncopate"/>
              <a:ea typeface="Syncopate"/>
              <a:cs typeface="Syncopate"/>
              <a:sym typeface="Syncopate"/>
            </a:endParaRPr>
          </a:p>
        </p:txBody>
      </p:sp>
      <p:pic>
        <p:nvPicPr>
          <p:cNvPr id="46" name="Google Shape;46;p9"/>
          <p:cNvPicPr preferRelativeResize="0"/>
          <p:nvPr/>
        </p:nvPicPr>
        <p:blipFill>
          <a:blip r:embed="rId3">
            <a:alphaModFix/>
          </a:blip>
          <a:stretch>
            <a:fillRect/>
          </a:stretch>
        </p:blipFill>
        <p:spPr>
          <a:xfrm>
            <a:off x="7717800" y="4484000"/>
            <a:ext cx="1249200" cy="499700"/>
          </a:xfrm>
          <a:prstGeom prst="rect">
            <a:avLst/>
          </a:prstGeom>
          <a:noFill/>
          <a:ln>
            <a:noFill/>
          </a:ln>
        </p:spPr>
      </p:pic>
      <p:sp>
        <p:nvSpPr>
          <p:cNvPr id="8" name="Segnaposto testo 11">
            <a:extLst>
              <a:ext uri="{FF2B5EF4-FFF2-40B4-BE49-F238E27FC236}">
                <a16:creationId xmlns:a16="http://schemas.microsoft.com/office/drawing/2014/main" id="{EE96BC41-31AC-42D8-9FE7-4DFACB26C780}"/>
              </a:ext>
            </a:extLst>
          </p:cNvPr>
          <p:cNvSpPr txBox="1">
            <a:spLocks/>
          </p:cNvSpPr>
          <p:nvPr/>
        </p:nvSpPr>
        <p:spPr>
          <a:xfrm>
            <a:off x="1162006" y="1439580"/>
            <a:ext cx="2248523" cy="1312099"/>
          </a:xfrm>
          <a:prstGeom prst="rect">
            <a:avLst/>
          </a:prstGeom>
        </p:spPr>
        <p:txBody>
          <a:bodyPr vert="horz" lIns="91440" tIns="45720" rIns="91440" bIns="45720" rtlCol="0" anchor="ctr"/>
          <a:lstStyle>
            <a:defPPr>
              <a:defRPr lang="it-IT"/>
            </a:defPPr>
            <a:lvl1pPr marL="0" indent="0" algn="ctr" defTabSz="914400" rtl="0" eaLnBrk="1" latinLnBrk="0" hangingPunct="1">
              <a:buNone/>
              <a:defRPr sz="200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it-IT" dirty="0"/>
              <a:t>P-Soft</a:t>
            </a:r>
          </a:p>
          <a:p>
            <a:pPr algn="l">
              <a:lnSpc>
                <a:spcPct val="150000"/>
              </a:lnSpc>
            </a:pPr>
            <a:r>
              <a:rPr lang="it-IT" dirty="0">
                <a:hlinkClick r:id="rId4"/>
              </a:rPr>
              <a:t>www.p-soft.biz</a:t>
            </a:r>
            <a:endParaRPr lang="it-IT" dirty="0"/>
          </a:p>
          <a:p>
            <a:pPr algn="l">
              <a:lnSpc>
                <a:spcPct val="150000"/>
              </a:lnSpc>
            </a:pPr>
            <a:r>
              <a:rPr lang="it-IT" dirty="0">
                <a:hlinkClick r:id="rId5"/>
              </a:rPr>
              <a:t>www.firebirdsql.it</a:t>
            </a:r>
            <a:endParaRPr lang="it-IT" dirty="0"/>
          </a:p>
        </p:txBody>
      </p:sp>
      <p:sp>
        <p:nvSpPr>
          <p:cNvPr id="9" name="Segnaposto testo 11">
            <a:extLst>
              <a:ext uri="{FF2B5EF4-FFF2-40B4-BE49-F238E27FC236}">
                <a16:creationId xmlns:a16="http://schemas.microsoft.com/office/drawing/2014/main" id="{DF226A04-F0EC-41BC-8537-1651E2047174}"/>
              </a:ext>
            </a:extLst>
          </p:cNvPr>
          <p:cNvSpPr txBox="1">
            <a:spLocks/>
          </p:cNvSpPr>
          <p:nvPr/>
        </p:nvSpPr>
        <p:spPr>
          <a:xfrm>
            <a:off x="824064" y="3154659"/>
            <a:ext cx="2860564" cy="408051"/>
          </a:xfrm>
          <a:prstGeom prst="rect">
            <a:avLst/>
          </a:prstGeom>
        </p:spPr>
        <p:txBody>
          <a:bodyPr vert="horz" lIns="91440" tIns="45720" rIns="91440" bIns="45720" rtlCol="0" anchor="ctr"/>
          <a:lstStyle>
            <a:defPPr>
              <a:defRPr lang="it-IT"/>
            </a:defPPr>
            <a:lvl1pPr marL="0" indent="0" algn="r" defTabSz="914400" rtl="0" eaLnBrk="1" latinLnBrk="0" hangingPunct="1">
              <a:buNone/>
              <a:defRPr sz="200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50000"/>
              </a:lnSpc>
            </a:pPr>
            <a:r>
              <a:rPr lang="it-IT" sz="1800" dirty="0"/>
              <a:t>@</a:t>
            </a:r>
            <a:r>
              <a:rPr lang="it-IT" sz="1800" dirty="0" err="1"/>
              <a:t>fcodebue</a:t>
            </a:r>
            <a:endParaRPr lang="it-IT" sz="1800" dirty="0"/>
          </a:p>
        </p:txBody>
      </p:sp>
      <p:pic>
        <p:nvPicPr>
          <p:cNvPr id="10" name="Immagine 9">
            <a:extLst>
              <a:ext uri="{FF2B5EF4-FFF2-40B4-BE49-F238E27FC236}">
                <a16:creationId xmlns:a16="http://schemas.microsoft.com/office/drawing/2014/main" id="{E9CA3722-7635-4D1B-BB1B-290BDD9BDF8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524939" y="3968287"/>
            <a:ext cx="408051" cy="408051"/>
          </a:xfrm>
          <a:prstGeom prst="rect">
            <a:avLst/>
          </a:prstGeom>
        </p:spPr>
      </p:pic>
      <p:pic>
        <p:nvPicPr>
          <p:cNvPr id="11" name="Immagine 10">
            <a:extLst>
              <a:ext uri="{FF2B5EF4-FFF2-40B4-BE49-F238E27FC236}">
                <a16:creationId xmlns:a16="http://schemas.microsoft.com/office/drawing/2014/main" id="{FEE9C806-77C3-4DEE-A8DF-8CE668B9198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05395" y="2284318"/>
            <a:ext cx="470665" cy="470665"/>
          </a:xfrm>
          <a:prstGeom prst="rect">
            <a:avLst/>
          </a:prstGeom>
        </p:spPr>
      </p:pic>
      <p:pic>
        <p:nvPicPr>
          <p:cNvPr id="12" name="Immagine 11">
            <a:extLst>
              <a:ext uri="{FF2B5EF4-FFF2-40B4-BE49-F238E27FC236}">
                <a16:creationId xmlns:a16="http://schemas.microsoft.com/office/drawing/2014/main" id="{52E081B0-0633-4D0C-A6E1-94912D0199B6}"/>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01308" y="1595795"/>
            <a:ext cx="455100" cy="503139"/>
          </a:xfrm>
          <a:prstGeom prst="rect">
            <a:avLst/>
          </a:prstGeom>
        </p:spPr>
      </p:pic>
      <p:sp>
        <p:nvSpPr>
          <p:cNvPr id="14" name="Segnaposto testo 11">
            <a:extLst>
              <a:ext uri="{FF2B5EF4-FFF2-40B4-BE49-F238E27FC236}">
                <a16:creationId xmlns:a16="http://schemas.microsoft.com/office/drawing/2014/main" id="{77E66824-4184-44B3-A2AE-7C9ECAFA9643}"/>
              </a:ext>
            </a:extLst>
          </p:cNvPr>
          <p:cNvSpPr txBox="1">
            <a:spLocks/>
          </p:cNvSpPr>
          <p:nvPr/>
        </p:nvSpPr>
        <p:spPr>
          <a:xfrm>
            <a:off x="824064" y="3529613"/>
            <a:ext cx="2860564" cy="408051"/>
          </a:xfrm>
          <a:prstGeom prst="rect">
            <a:avLst/>
          </a:prstGeom>
        </p:spPr>
        <p:txBody>
          <a:bodyPr vert="horz" lIns="91440" tIns="45720" rIns="91440" bIns="45720" rtlCol="0" anchor="ctr"/>
          <a:lstStyle>
            <a:defPPr>
              <a:defRPr lang="it-IT"/>
            </a:defPPr>
            <a:lvl1pPr marL="0" indent="0" algn="r" defTabSz="914400" rtl="0" eaLnBrk="1" latinLnBrk="0" hangingPunct="1">
              <a:buNone/>
              <a:defRPr sz="200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50000"/>
              </a:lnSpc>
            </a:pPr>
            <a:r>
              <a:rPr lang="it-IT" sz="1800" dirty="0">
                <a:hlinkClick r:id="rId9"/>
              </a:rPr>
              <a:t>linkedin.com/in/</a:t>
            </a:r>
            <a:r>
              <a:rPr lang="it-IT" sz="1800" dirty="0" err="1">
                <a:hlinkClick r:id="rId9"/>
              </a:rPr>
              <a:t>fcodebue</a:t>
            </a:r>
            <a:endParaRPr lang="it-IT" sz="1800" dirty="0"/>
          </a:p>
        </p:txBody>
      </p:sp>
      <p:sp>
        <p:nvSpPr>
          <p:cNvPr id="15" name="Segnaposto testo 11">
            <a:extLst>
              <a:ext uri="{FF2B5EF4-FFF2-40B4-BE49-F238E27FC236}">
                <a16:creationId xmlns:a16="http://schemas.microsoft.com/office/drawing/2014/main" id="{E2F514F9-7D59-4C44-86CD-DFDF8598B244}"/>
              </a:ext>
            </a:extLst>
          </p:cNvPr>
          <p:cNvSpPr txBox="1">
            <a:spLocks/>
          </p:cNvSpPr>
          <p:nvPr/>
        </p:nvSpPr>
        <p:spPr>
          <a:xfrm>
            <a:off x="824063" y="3946322"/>
            <a:ext cx="2108927" cy="408051"/>
          </a:xfrm>
          <a:prstGeom prst="rect">
            <a:avLst/>
          </a:prstGeom>
        </p:spPr>
        <p:txBody>
          <a:bodyPr vert="horz" lIns="91440" tIns="45720" rIns="91440" bIns="45720" rtlCol="0" anchor="ctr"/>
          <a:lstStyle>
            <a:defPPr>
              <a:defRPr lang="it-IT"/>
            </a:defPPr>
            <a:lvl1pPr marL="0" indent="0" algn="r" defTabSz="914400" rtl="0" eaLnBrk="1" latinLnBrk="0" hangingPunct="1">
              <a:buNone/>
              <a:defRPr sz="200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it-IT" sz="1800" dirty="0"/>
              <a:t>@</a:t>
            </a:r>
            <a:r>
              <a:rPr lang="it-IT" sz="1800" dirty="0" err="1"/>
              <a:t>delphiforce</a:t>
            </a:r>
            <a:endParaRPr lang="it-IT" sz="1800" dirty="0"/>
          </a:p>
        </p:txBody>
      </p:sp>
      <p:sp>
        <p:nvSpPr>
          <p:cNvPr id="16" name="Segnaposto testo 11">
            <a:extLst>
              <a:ext uri="{FF2B5EF4-FFF2-40B4-BE49-F238E27FC236}">
                <a16:creationId xmlns:a16="http://schemas.microsoft.com/office/drawing/2014/main" id="{622D6DDA-EE53-4A61-BE07-044E2FD1C065}"/>
              </a:ext>
            </a:extLst>
          </p:cNvPr>
          <p:cNvSpPr txBox="1">
            <a:spLocks/>
          </p:cNvSpPr>
          <p:nvPr/>
        </p:nvSpPr>
        <p:spPr>
          <a:xfrm>
            <a:off x="824063" y="4292845"/>
            <a:ext cx="2860564" cy="408051"/>
          </a:xfrm>
          <a:prstGeom prst="rect">
            <a:avLst/>
          </a:prstGeom>
        </p:spPr>
        <p:txBody>
          <a:bodyPr vert="horz" lIns="91440" tIns="45720" rIns="91440" bIns="45720" rtlCol="0" anchor="ctr"/>
          <a:lstStyle>
            <a:defPPr>
              <a:defRPr lang="it-IT"/>
            </a:defPPr>
            <a:lvl1pPr marL="0" indent="0" algn="r" defTabSz="914400" rtl="0" eaLnBrk="1" latinLnBrk="0" hangingPunct="1">
              <a:buNone/>
              <a:defRPr sz="200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50000"/>
              </a:lnSpc>
            </a:pPr>
            <a:r>
              <a:rPr lang="it-IT" sz="1800" dirty="0">
                <a:hlinkClick r:id="rId10"/>
              </a:rPr>
              <a:t>f.codebue@p-soft.biz</a:t>
            </a:r>
            <a:r>
              <a:rPr lang="it-IT" sz="1800" dirty="0"/>
              <a:t> </a:t>
            </a:r>
          </a:p>
        </p:txBody>
      </p:sp>
      <p:pic>
        <p:nvPicPr>
          <p:cNvPr id="2" name="Immagine 1">
            <a:extLst>
              <a:ext uri="{FF2B5EF4-FFF2-40B4-BE49-F238E27FC236}">
                <a16:creationId xmlns:a16="http://schemas.microsoft.com/office/drawing/2014/main" id="{605EA75E-E57F-4C26-98F8-C8A8C0F82C0C}"/>
              </a:ext>
            </a:extLst>
          </p:cNvPr>
          <p:cNvPicPr>
            <a:picLocks noChangeAspect="1"/>
          </p:cNvPicPr>
          <p:nvPr/>
        </p:nvPicPr>
        <p:blipFill>
          <a:blip r:embed="rId11"/>
          <a:stretch>
            <a:fillRect/>
          </a:stretch>
        </p:blipFill>
        <p:spPr>
          <a:xfrm>
            <a:off x="314249" y="3130505"/>
            <a:ext cx="508348" cy="1631633"/>
          </a:xfrm>
          <a:prstGeom prst="rect">
            <a:avLst/>
          </a:prstGeom>
        </p:spPr>
      </p:pic>
      <p:pic>
        <p:nvPicPr>
          <p:cNvPr id="17" name="Immagine 16">
            <a:extLst>
              <a:ext uri="{FF2B5EF4-FFF2-40B4-BE49-F238E27FC236}">
                <a16:creationId xmlns:a16="http://schemas.microsoft.com/office/drawing/2014/main" id="{929FD77D-A761-4D8F-A412-6814FF9682CF}"/>
              </a:ext>
            </a:extLst>
          </p:cNvPr>
          <p:cNvPicPr>
            <a:picLocks noChangeAspect="1"/>
          </p:cNvPicPr>
          <p:nvPr/>
        </p:nvPicPr>
        <p:blipFill>
          <a:blip r:embed="rId12"/>
          <a:stretch>
            <a:fillRect/>
          </a:stretch>
        </p:blipFill>
        <p:spPr>
          <a:xfrm>
            <a:off x="5028073" y="190363"/>
            <a:ext cx="3810532" cy="381053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568579" y="745436"/>
            <a:ext cx="7886700" cy="3748140"/>
          </a:xfrm>
        </p:spPr>
        <p:txBody>
          <a:bodyPr/>
          <a:lstStyle/>
          <a:p>
            <a:r>
              <a:rPr lang="it-IT" sz="2400" dirty="0" err="1"/>
              <a:t>Store</a:t>
            </a:r>
            <a:r>
              <a:rPr lang="it-IT" sz="2400" dirty="0"/>
              <a:t> backups on </a:t>
            </a:r>
            <a:r>
              <a:rPr lang="it-IT" sz="2400" dirty="0" err="1"/>
              <a:t>another</a:t>
            </a:r>
            <a:r>
              <a:rPr lang="it-IT" sz="2400" dirty="0"/>
              <a:t> drive</a:t>
            </a:r>
          </a:p>
          <a:p>
            <a:pPr lvl="1"/>
            <a:endParaRPr lang="it-IT" dirty="0"/>
          </a:p>
          <a:p>
            <a:pPr lvl="1"/>
            <a:r>
              <a:rPr lang="it-IT" dirty="0"/>
              <a:t>Store database backups on the </a:t>
            </a:r>
            <a:r>
              <a:rPr lang="it-IT" dirty="0" err="1"/>
              <a:t>dedicated</a:t>
            </a:r>
            <a:r>
              <a:rPr lang="it-IT" dirty="0"/>
              <a:t> </a:t>
            </a:r>
            <a:r>
              <a:rPr lang="it-IT" dirty="0" err="1"/>
              <a:t>physical</a:t>
            </a:r>
            <a:r>
              <a:rPr lang="it-IT" dirty="0"/>
              <a:t> drive (RAID). </a:t>
            </a:r>
          </a:p>
          <a:p>
            <a:pPr lvl="1"/>
            <a:r>
              <a:rPr lang="it-IT" b="1" i="1" dirty="0" err="1"/>
              <a:t>It</a:t>
            </a:r>
            <a:r>
              <a:rPr lang="it-IT" b="1" i="1" dirty="0"/>
              <a:t> </a:t>
            </a:r>
            <a:r>
              <a:rPr lang="it-IT" b="1" i="1" dirty="0" err="1"/>
              <a:t>will</a:t>
            </a:r>
            <a:r>
              <a:rPr lang="it-IT" b="1" i="1" dirty="0"/>
              <a:t> separate </a:t>
            </a:r>
            <a:r>
              <a:rPr lang="it-IT" b="1" i="1" dirty="0" err="1"/>
              <a:t>read</a:t>
            </a:r>
            <a:r>
              <a:rPr lang="it-IT" b="1" i="1" dirty="0"/>
              <a:t> and </a:t>
            </a:r>
            <a:r>
              <a:rPr lang="it-IT" b="1" i="1" dirty="0" err="1"/>
              <a:t>write</a:t>
            </a:r>
            <a:r>
              <a:rPr lang="it-IT" b="1" i="1" dirty="0"/>
              <a:t> IO </a:t>
            </a:r>
            <a:r>
              <a:rPr lang="it-IT" b="1" i="1" dirty="0" err="1"/>
              <a:t>during</a:t>
            </a:r>
            <a:r>
              <a:rPr lang="it-IT" b="1" i="1" dirty="0"/>
              <a:t> backup</a:t>
            </a:r>
            <a:r>
              <a:rPr lang="it-IT" dirty="0"/>
              <a:t>, and </a:t>
            </a:r>
            <a:r>
              <a:rPr lang="it-IT" dirty="0" err="1"/>
              <a:t>increase</a:t>
            </a:r>
            <a:r>
              <a:rPr lang="it-IT" dirty="0"/>
              <a:t> backup </a:t>
            </a:r>
            <a:r>
              <a:rPr lang="it-IT" dirty="0" err="1"/>
              <a:t>speed</a:t>
            </a:r>
            <a:r>
              <a:rPr lang="it-IT" dirty="0"/>
              <a:t> and </a:t>
            </a:r>
            <a:r>
              <a:rPr lang="it-IT" dirty="0" err="1"/>
              <a:t>decrease</a:t>
            </a:r>
            <a:r>
              <a:rPr lang="it-IT" dirty="0"/>
              <a:t> </a:t>
            </a:r>
            <a:r>
              <a:rPr lang="it-IT" dirty="0" err="1"/>
              <a:t>load</a:t>
            </a:r>
            <a:r>
              <a:rPr lang="it-IT" dirty="0"/>
              <a:t> for the </a:t>
            </a:r>
            <a:r>
              <a:rPr lang="it-IT" dirty="0" err="1"/>
              <a:t>main</a:t>
            </a:r>
            <a:r>
              <a:rPr lang="it-IT" dirty="0"/>
              <a:t> drive. </a:t>
            </a:r>
          </a:p>
          <a:p>
            <a:pPr lvl="1"/>
            <a:r>
              <a:rPr lang="it-IT" dirty="0" err="1"/>
              <a:t>It</a:t>
            </a:r>
            <a:r>
              <a:rPr lang="it-IT" dirty="0"/>
              <a:t> </a:t>
            </a:r>
            <a:r>
              <a:rPr lang="it-IT" dirty="0" err="1"/>
              <a:t>is</a:t>
            </a:r>
            <a:r>
              <a:rPr lang="it-IT" dirty="0"/>
              <a:t> </a:t>
            </a:r>
            <a:r>
              <a:rPr lang="it-IT" dirty="0" err="1"/>
              <a:t>especially</a:t>
            </a:r>
            <a:r>
              <a:rPr lang="it-IT" dirty="0"/>
              <a:t> </a:t>
            </a:r>
            <a:r>
              <a:rPr lang="it-IT" dirty="0" err="1"/>
              <a:t>important</a:t>
            </a:r>
            <a:r>
              <a:rPr lang="it-IT" dirty="0"/>
              <a:t> </a:t>
            </a:r>
            <a:r>
              <a:rPr lang="it-IT" dirty="0" err="1"/>
              <a:t>when</a:t>
            </a:r>
            <a:r>
              <a:rPr lang="it-IT" dirty="0"/>
              <a:t> backups are </a:t>
            </a:r>
            <a:r>
              <a:rPr lang="it-IT" dirty="0" err="1"/>
              <a:t>taken</a:t>
            </a:r>
            <a:r>
              <a:rPr lang="it-IT" dirty="0"/>
              <a:t> </a:t>
            </a:r>
            <a:r>
              <a:rPr lang="it-IT" dirty="0" err="1"/>
              <a:t>while</a:t>
            </a:r>
            <a:r>
              <a:rPr lang="it-IT" dirty="0"/>
              <a:t> </a:t>
            </a:r>
            <a:r>
              <a:rPr lang="it-IT" dirty="0" err="1"/>
              <a:t>users</a:t>
            </a:r>
            <a:r>
              <a:rPr lang="it-IT" dirty="0"/>
              <a:t> are </a:t>
            </a:r>
            <a:r>
              <a:rPr lang="it-IT" dirty="0" err="1"/>
              <a:t>working</a:t>
            </a:r>
            <a:r>
              <a:rPr lang="it-IT" dirty="0"/>
              <a:t> with the database. </a:t>
            </a:r>
          </a:p>
          <a:p>
            <a:pPr marL="342900" lvl="1" indent="0">
              <a:buNone/>
            </a:pPr>
            <a:endParaRPr lang="it-IT" dirty="0"/>
          </a:p>
        </p:txBody>
      </p:sp>
      <p:sp>
        <p:nvSpPr>
          <p:cNvPr id="6" name="Titolo 1">
            <a:extLst>
              <a:ext uri="{FF2B5EF4-FFF2-40B4-BE49-F238E27FC236}">
                <a16:creationId xmlns:a16="http://schemas.microsoft.com/office/drawing/2014/main" id="{B3DD3B61-1870-4D7E-BE61-CA42C07736A0}"/>
              </a:ext>
            </a:extLst>
          </p:cNvPr>
          <p:cNvSpPr txBox="1">
            <a:spLocks/>
          </p:cNvSpPr>
          <p:nvPr/>
        </p:nvSpPr>
        <p:spPr>
          <a:xfrm>
            <a:off x="0" y="0"/>
            <a:ext cx="9144000" cy="745436"/>
          </a:xfrm>
          <a:prstGeom prst="rect">
            <a:avLst/>
          </a:prstGeom>
          <a:solidFill>
            <a:srgbClr val="93C47D"/>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a:solidFill>
                  <a:schemeClr val="bg1"/>
                </a:solidFill>
                <a:latin typeface="+mj-lt"/>
                <a:ea typeface="+mj-ea"/>
                <a:cs typeface="+mj-cs"/>
              </a:rPr>
              <a:t>Backup location</a:t>
            </a:r>
          </a:p>
        </p:txBody>
      </p:sp>
    </p:spTree>
    <p:extLst>
      <p:ext uri="{BB962C8B-B14F-4D97-AF65-F5344CB8AC3E}">
        <p14:creationId xmlns:p14="http://schemas.microsoft.com/office/powerpoint/2010/main" val="28287513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568579" y="745436"/>
            <a:ext cx="7886700" cy="3748140"/>
          </a:xfrm>
        </p:spPr>
        <p:txBody>
          <a:bodyPr/>
          <a:lstStyle/>
          <a:p>
            <a:r>
              <a:rPr lang="en-US" sz="2400" dirty="0"/>
              <a:t>Temporary files are stored in the following locations:</a:t>
            </a:r>
          </a:p>
          <a:p>
            <a:pPr lvl="1"/>
            <a:r>
              <a:rPr lang="en-US" sz="1800" dirty="0"/>
              <a:t>Windows </a:t>
            </a:r>
            <a:r>
              <a:rPr lang="en-US" sz="1800" b="1" dirty="0"/>
              <a:t>C:\ProgramData\firebird</a:t>
            </a:r>
            <a:r>
              <a:rPr lang="en-US" sz="1800" dirty="0"/>
              <a:t>, </a:t>
            </a:r>
          </a:p>
          <a:p>
            <a:pPr lvl="1"/>
            <a:r>
              <a:rPr lang="en-US" sz="1800" dirty="0"/>
              <a:t>Linux </a:t>
            </a:r>
            <a:r>
              <a:rPr lang="en-US" sz="1800" b="1" dirty="0"/>
              <a:t>/</a:t>
            </a:r>
            <a:r>
              <a:rPr lang="en-US" sz="1800" b="1" dirty="0" err="1"/>
              <a:t>tmp</a:t>
            </a:r>
            <a:r>
              <a:rPr lang="en-US" sz="1800" b="1" dirty="0"/>
              <a:t>/firebird</a:t>
            </a:r>
            <a:br>
              <a:rPr lang="en-US" sz="1800" dirty="0"/>
            </a:br>
            <a:endParaRPr lang="en-US" sz="1800" dirty="0"/>
          </a:p>
          <a:p>
            <a:r>
              <a:rPr lang="en-US" sz="2400" b="1" dirty="0"/>
              <a:t>Normally these files should be cleaned automatically, however</a:t>
            </a:r>
            <a:r>
              <a:rPr lang="en-US" sz="2400" dirty="0"/>
              <a:t>, sometimes it does not happen (for example, in the case of server reboot).</a:t>
            </a:r>
          </a:p>
          <a:p>
            <a:r>
              <a:rPr lang="en-US" sz="2400" dirty="0"/>
              <a:t>Check these folders periodically and clean old files – there could be many GBs of outdated files </a:t>
            </a:r>
            <a:r>
              <a:rPr lang="en-US" sz="2400" dirty="0" err="1"/>
              <a:t>fb_NNN</a:t>
            </a:r>
            <a:endParaRPr lang="it-IT" sz="2400" dirty="0"/>
          </a:p>
        </p:txBody>
      </p:sp>
      <p:sp>
        <p:nvSpPr>
          <p:cNvPr id="6" name="Titolo 1">
            <a:extLst>
              <a:ext uri="{FF2B5EF4-FFF2-40B4-BE49-F238E27FC236}">
                <a16:creationId xmlns:a16="http://schemas.microsoft.com/office/drawing/2014/main" id="{B3DD3B61-1870-4D7E-BE61-CA42C07736A0}"/>
              </a:ext>
            </a:extLst>
          </p:cNvPr>
          <p:cNvSpPr txBox="1">
            <a:spLocks/>
          </p:cNvSpPr>
          <p:nvPr/>
        </p:nvSpPr>
        <p:spPr>
          <a:xfrm>
            <a:off x="0" y="0"/>
            <a:ext cx="9144000" cy="745436"/>
          </a:xfrm>
          <a:prstGeom prst="rect">
            <a:avLst/>
          </a:prstGeom>
          <a:solidFill>
            <a:srgbClr val="93C47D"/>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err="1">
                <a:solidFill>
                  <a:schemeClr val="bg1"/>
                </a:solidFill>
                <a:latin typeface="+mj-lt"/>
                <a:ea typeface="+mj-ea"/>
                <a:cs typeface="+mj-cs"/>
              </a:rPr>
              <a:t>Clean</a:t>
            </a:r>
            <a:r>
              <a:rPr lang="it-IT" sz="4200" b="0" i="1" kern="1200" dirty="0">
                <a:solidFill>
                  <a:schemeClr val="bg1"/>
                </a:solidFill>
                <a:latin typeface="+mj-lt"/>
                <a:ea typeface="+mj-ea"/>
                <a:cs typeface="+mj-cs"/>
              </a:rPr>
              <a:t> </a:t>
            </a:r>
            <a:r>
              <a:rPr lang="it-IT" sz="4200" b="0" i="1" kern="1200" dirty="0" err="1">
                <a:solidFill>
                  <a:schemeClr val="bg1"/>
                </a:solidFill>
                <a:latin typeface="+mj-lt"/>
                <a:ea typeface="+mj-ea"/>
                <a:cs typeface="+mj-cs"/>
              </a:rPr>
              <a:t>Firebird</a:t>
            </a:r>
            <a:r>
              <a:rPr lang="it-IT" sz="4200" b="0" i="1" kern="1200" dirty="0">
                <a:solidFill>
                  <a:schemeClr val="bg1"/>
                </a:solidFill>
                <a:latin typeface="+mj-lt"/>
                <a:ea typeface="+mj-ea"/>
                <a:cs typeface="+mj-cs"/>
              </a:rPr>
              <a:t> </a:t>
            </a:r>
            <a:r>
              <a:rPr lang="it-IT" sz="4200" b="0" i="1" kern="1200" dirty="0" err="1">
                <a:solidFill>
                  <a:schemeClr val="bg1"/>
                </a:solidFill>
                <a:latin typeface="+mj-lt"/>
                <a:ea typeface="+mj-ea"/>
                <a:cs typeface="+mj-cs"/>
              </a:rPr>
              <a:t>temporary</a:t>
            </a:r>
            <a:r>
              <a:rPr lang="it-IT" sz="4200" b="0" i="1" kern="1200" dirty="0">
                <a:solidFill>
                  <a:schemeClr val="bg1"/>
                </a:solidFill>
                <a:latin typeface="+mj-lt"/>
                <a:ea typeface="+mj-ea"/>
                <a:cs typeface="+mj-cs"/>
              </a:rPr>
              <a:t> files</a:t>
            </a:r>
          </a:p>
        </p:txBody>
      </p:sp>
    </p:spTree>
    <p:extLst>
      <p:ext uri="{BB962C8B-B14F-4D97-AF65-F5344CB8AC3E}">
        <p14:creationId xmlns:p14="http://schemas.microsoft.com/office/powerpoint/2010/main" val="8981293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568579" y="745436"/>
            <a:ext cx="7886700" cy="3748140"/>
          </a:xfrm>
        </p:spPr>
        <p:txBody>
          <a:bodyPr/>
          <a:lstStyle/>
          <a:p>
            <a:r>
              <a:rPr lang="en-US" sz="2400" b="1" dirty="0" err="1">
                <a:solidFill>
                  <a:srgbClr val="93C47D"/>
                </a:solidFill>
              </a:rPr>
              <a:t>FileSystemCacheThreshold</a:t>
            </a:r>
            <a:r>
              <a:rPr lang="en-US" sz="2400" dirty="0"/>
              <a:t>. </a:t>
            </a:r>
          </a:p>
          <a:p>
            <a:pPr marL="38100" indent="0">
              <a:buNone/>
            </a:pPr>
            <a:r>
              <a:rPr lang="en-US" sz="2400" dirty="0"/>
              <a:t>If </a:t>
            </a:r>
            <a:r>
              <a:rPr lang="en-US" sz="2400" dirty="0" err="1"/>
              <a:t>FileSystemCacheThreshold</a:t>
            </a:r>
            <a:r>
              <a:rPr lang="en-US" sz="2400" dirty="0"/>
              <a:t> is less than </a:t>
            </a:r>
            <a:r>
              <a:rPr lang="en-US" sz="2400" dirty="0" err="1"/>
              <a:t>DefaultDBCachePages</a:t>
            </a:r>
            <a:r>
              <a:rPr lang="en-US" sz="2400" dirty="0"/>
              <a:t> or page buffers, the operating system's file cache will be not used, which can lead to performance problems.</a:t>
            </a:r>
            <a:br>
              <a:rPr lang="en-US" sz="2400" dirty="0"/>
            </a:br>
            <a:r>
              <a:rPr lang="en-US" sz="2400" dirty="0"/>
              <a:t>In 99% of cases, it is better to have file cache enabled.</a:t>
            </a:r>
            <a:br>
              <a:rPr lang="en-US" sz="2400" dirty="0"/>
            </a:br>
            <a:r>
              <a:rPr lang="en-US" sz="2400" dirty="0"/>
              <a:t>To ensure this, always set parameters according to the following rule: </a:t>
            </a:r>
            <a:r>
              <a:rPr lang="en-US" sz="2000" dirty="0" err="1">
                <a:latin typeface="Courier New" panose="02070309020205020404" pitchFamily="49" charset="0"/>
                <a:cs typeface="Courier New" panose="02070309020205020404" pitchFamily="49" charset="0"/>
              </a:rPr>
              <a:t>DefaultDBCachePages</a:t>
            </a:r>
            <a:r>
              <a:rPr lang="en-US" sz="2000" dirty="0">
                <a:latin typeface="Courier New" panose="02070309020205020404" pitchFamily="49" charset="0"/>
                <a:cs typeface="Courier New" panose="02070309020205020404" pitchFamily="49" charset="0"/>
              </a:rPr>
              <a:t> = X</a:t>
            </a:r>
          </a:p>
          <a:p>
            <a:pPr marL="38100" indent="0" algn="ctr">
              <a:buNone/>
            </a:pPr>
            <a:r>
              <a:rPr lang="en-US" sz="2000" dirty="0" err="1">
                <a:latin typeface="Courier New" panose="02070309020205020404" pitchFamily="49" charset="0"/>
                <a:cs typeface="Courier New" panose="02070309020205020404" pitchFamily="49" charset="0"/>
              </a:rPr>
              <a:t>FileSystemCacheThreshold</a:t>
            </a:r>
            <a:r>
              <a:rPr lang="en-US" sz="2000" dirty="0">
                <a:latin typeface="Courier New" panose="02070309020205020404" pitchFamily="49" charset="0"/>
                <a:cs typeface="Courier New" panose="02070309020205020404" pitchFamily="49" charset="0"/>
              </a:rPr>
              <a:t> = X+ N, N&gt;1</a:t>
            </a:r>
          </a:p>
        </p:txBody>
      </p:sp>
      <p:sp>
        <p:nvSpPr>
          <p:cNvPr id="6" name="Titolo 1">
            <a:extLst>
              <a:ext uri="{FF2B5EF4-FFF2-40B4-BE49-F238E27FC236}">
                <a16:creationId xmlns:a16="http://schemas.microsoft.com/office/drawing/2014/main" id="{B3DD3B61-1870-4D7E-BE61-CA42C07736A0}"/>
              </a:ext>
            </a:extLst>
          </p:cNvPr>
          <p:cNvSpPr txBox="1">
            <a:spLocks/>
          </p:cNvSpPr>
          <p:nvPr/>
        </p:nvSpPr>
        <p:spPr>
          <a:xfrm>
            <a:off x="0" y="0"/>
            <a:ext cx="9144000" cy="745436"/>
          </a:xfrm>
          <a:prstGeom prst="rect">
            <a:avLst/>
          </a:prstGeom>
          <a:solidFill>
            <a:srgbClr val="93C47D"/>
          </a:solidFill>
          <a:ln>
            <a:noFill/>
          </a:ln>
        </p:spPr>
        <p:txBody>
          <a:bodyPr spcFirstLastPara="1" wrap="square" lIns="91425" tIns="91425" rIns="91425" bIns="91425" anchor="b" anchorCtr="0">
            <a:normAutofit fontScale="975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3800" b="0" i="1" kern="1200" dirty="0" err="1">
                <a:solidFill>
                  <a:schemeClr val="bg1"/>
                </a:solidFill>
                <a:latin typeface="+mj-lt"/>
                <a:ea typeface="+mj-ea"/>
                <a:cs typeface="+mj-cs"/>
              </a:rPr>
              <a:t>FileSystemCacheThreshold</a:t>
            </a:r>
            <a:endParaRPr lang="it-IT" sz="3800" b="0" i="1" kern="1200" dirty="0">
              <a:solidFill>
                <a:schemeClr val="bg1"/>
              </a:solidFill>
              <a:latin typeface="+mj-lt"/>
              <a:ea typeface="+mj-ea"/>
              <a:cs typeface="+mj-cs"/>
            </a:endParaRPr>
          </a:p>
        </p:txBody>
      </p:sp>
    </p:spTree>
    <p:extLst>
      <p:ext uri="{BB962C8B-B14F-4D97-AF65-F5344CB8AC3E}">
        <p14:creationId xmlns:p14="http://schemas.microsoft.com/office/powerpoint/2010/main" val="3314058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568579" y="745436"/>
            <a:ext cx="7886700" cy="3748140"/>
          </a:xfrm>
        </p:spPr>
        <p:txBody>
          <a:bodyPr/>
          <a:lstStyle/>
          <a:p>
            <a:r>
              <a:rPr lang="en-US" sz="2400" dirty="0"/>
              <a:t>Every connection to the Firebird database establishes the connection to the security database</a:t>
            </a:r>
          </a:p>
          <a:p>
            <a:r>
              <a:rPr lang="en-US" sz="2400" b="1" dirty="0"/>
              <a:t>Increase page buffers for </a:t>
            </a:r>
            <a:r>
              <a:rPr lang="en-US" sz="2400" b="1" dirty="0" err="1"/>
              <a:t>securityN.fdb</a:t>
            </a:r>
            <a:r>
              <a:rPr lang="en-US" sz="2400" dirty="0"/>
              <a:t> (empirical optimum is 256 buffers)</a:t>
            </a:r>
          </a:p>
          <a:p>
            <a:r>
              <a:rPr lang="en-US" sz="2400" b="1" dirty="0"/>
              <a:t>Move security3.fdb to the fast drive</a:t>
            </a:r>
            <a:r>
              <a:rPr lang="en-US" sz="2400" dirty="0"/>
              <a:t> (it is a standard feature in Firebird 3, in 2.5 it will require reinstallation)</a:t>
            </a:r>
          </a:p>
          <a:p>
            <a:r>
              <a:rPr lang="en-US" sz="2400" dirty="0"/>
              <a:t>Then, you can </a:t>
            </a:r>
            <a:r>
              <a:rPr lang="en-US" sz="2400" b="1" dirty="0"/>
              <a:t>set Forced Writes OFF </a:t>
            </a:r>
            <a:r>
              <a:rPr lang="en-US" sz="2400" dirty="0"/>
              <a:t>f</a:t>
            </a:r>
            <a:endParaRPr lang="en-US" sz="2400" dirty="0">
              <a:latin typeface="Courier New" panose="02070309020205020404" pitchFamily="49" charset="0"/>
              <a:cs typeface="Courier New" panose="02070309020205020404" pitchFamily="49" charset="0"/>
            </a:endParaRPr>
          </a:p>
        </p:txBody>
      </p:sp>
      <p:sp>
        <p:nvSpPr>
          <p:cNvPr id="6" name="Titolo 1">
            <a:extLst>
              <a:ext uri="{FF2B5EF4-FFF2-40B4-BE49-F238E27FC236}">
                <a16:creationId xmlns:a16="http://schemas.microsoft.com/office/drawing/2014/main" id="{B3DD3B61-1870-4D7E-BE61-CA42C07736A0}"/>
              </a:ext>
            </a:extLst>
          </p:cNvPr>
          <p:cNvSpPr txBox="1">
            <a:spLocks/>
          </p:cNvSpPr>
          <p:nvPr/>
        </p:nvSpPr>
        <p:spPr>
          <a:xfrm>
            <a:off x="0" y="0"/>
            <a:ext cx="9144000" cy="745436"/>
          </a:xfrm>
          <a:prstGeom prst="rect">
            <a:avLst/>
          </a:prstGeom>
          <a:solidFill>
            <a:srgbClr val="93C47D"/>
          </a:solidFill>
          <a:ln>
            <a:noFill/>
          </a:ln>
        </p:spPr>
        <p:txBody>
          <a:bodyPr spcFirstLastPara="1" wrap="square" lIns="91425" tIns="91425" rIns="91425" bIns="91425" anchor="b" anchorCtr="0">
            <a:normAutofit fontScale="975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lnSpc>
                <a:spcPct val="90000"/>
              </a:lnSpc>
            </a:pPr>
            <a:r>
              <a:rPr lang="it-IT" sz="3700" b="0" i="1" kern="1200" dirty="0">
                <a:solidFill>
                  <a:schemeClr val="bg1"/>
                </a:solidFill>
                <a:latin typeface="+mj-lt"/>
                <a:ea typeface="+mj-ea"/>
                <a:cs typeface="+mj-cs"/>
              </a:rPr>
              <a:t>Security DB</a:t>
            </a:r>
          </a:p>
        </p:txBody>
      </p:sp>
    </p:spTree>
    <p:extLst>
      <p:ext uri="{BB962C8B-B14F-4D97-AF65-F5344CB8AC3E}">
        <p14:creationId xmlns:p14="http://schemas.microsoft.com/office/powerpoint/2010/main" val="36472321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568579" y="745436"/>
            <a:ext cx="7886700" cy="3748140"/>
          </a:xfrm>
        </p:spPr>
        <p:txBody>
          <a:bodyPr/>
          <a:lstStyle/>
          <a:p>
            <a:r>
              <a:rPr lang="en-US" sz="2400" b="1" dirty="0">
                <a:solidFill>
                  <a:srgbClr val="93C47D"/>
                </a:solidFill>
              </a:rPr>
              <a:t>FB 3.x </a:t>
            </a:r>
            <a:r>
              <a:rPr lang="en-US" sz="2400" b="1" dirty="0" err="1">
                <a:solidFill>
                  <a:srgbClr val="93C47D"/>
                </a:solidFill>
              </a:rPr>
              <a:t>Surperclassic</a:t>
            </a:r>
            <a:r>
              <a:rPr lang="en-US" sz="2400" b="1" dirty="0"/>
              <a:t>: better performance</a:t>
            </a:r>
          </a:p>
          <a:p>
            <a:pPr marL="38100" indent="0">
              <a:buNone/>
            </a:pPr>
            <a:r>
              <a:rPr lang="en-US" sz="1400" dirty="0">
                <a:latin typeface="Courier New" panose="02070309020205020404" pitchFamily="49" charset="0"/>
                <a:cs typeface="Courier New" panose="02070309020205020404" pitchFamily="49" charset="0"/>
              </a:rPr>
              <a:t>To try </a:t>
            </a:r>
            <a:r>
              <a:rPr lang="en-US" sz="1400" dirty="0" err="1">
                <a:latin typeface="Courier New" panose="02070309020205020404" pitchFamily="49" charset="0"/>
                <a:cs typeface="Courier New" panose="02070309020205020404" pitchFamily="49" charset="0"/>
              </a:rPr>
              <a:t>SuperClassicSet</a:t>
            </a:r>
            <a:r>
              <a:rPr lang="en-US" sz="1400" dirty="0">
                <a:latin typeface="Courier New" panose="02070309020205020404" pitchFamily="49" charset="0"/>
                <a:cs typeface="Courier New" panose="02070309020205020404" pitchFamily="49" charset="0"/>
              </a:rPr>
              <a:t> in </a:t>
            </a:r>
            <a:r>
              <a:rPr lang="en-US" sz="1400" dirty="0" err="1">
                <a:latin typeface="Courier New" panose="02070309020205020404" pitchFamily="49" charset="0"/>
                <a:cs typeface="Courier New" panose="02070309020205020404" pitchFamily="49" charset="0"/>
              </a:rPr>
              <a:t>firebird.conf</a:t>
            </a:r>
            <a:endParaRPr lang="en-US" sz="1400" dirty="0">
              <a:latin typeface="Courier New" panose="02070309020205020404" pitchFamily="49" charset="0"/>
              <a:cs typeface="Courier New" panose="02070309020205020404" pitchFamily="49" charset="0"/>
            </a:endParaRPr>
          </a:p>
          <a:p>
            <a:pPr marL="533400" lvl="1" indent="0">
              <a:buNone/>
            </a:pPr>
            <a:r>
              <a:rPr lang="en-US" sz="1400" dirty="0" err="1">
                <a:latin typeface="Courier New" panose="02070309020205020404" pitchFamily="49" charset="0"/>
                <a:cs typeface="Courier New" panose="02070309020205020404" pitchFamily="49" charset="0"/>
              </a:rPr>
              <a:t>ServerMode</a:t>
            </a: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SuperClassic</a:t>
            </a:r>
            <a:endParaRPr lang="en-US" sz="1400" dirty="0">
              <a:latin typeface="Courier New" panose="02070309020205020404" pitchFamily="49" charset="0"/>
              <a:cs typeface="Courier New" panose="02070309020205020404" pitchFamily="49" charset="0"/>
            </a:endParaRPr>
          </a:p>
          <a:p>
            <a:pPr marL="533400" lvl="1" indent="0">
              <a:buNone/>
            </a:pPr>
            <a:r>
              <a:rPr lang="en-US" sz="1400" dirty="0" err="1">
                <a:latin typeface="Courier New" panose="02070309020205020404" pitchFamily="49" charset="0"/>
                <a:cs typeface="Courier New" panose="02070309020205020404" pitchFamily="49" charset="0"/>
              </a:rPr>
              <a:t>DefaultDbCachePages</a:t>
            </a:r>
            <a:r>
              <a:rPr lang="en-US" sz="1400" dirty="0">
                <a:latin typeface="Courier New" panose="02070309020205020404" pitchFamily="49" charset="0"/>
                <a:cs typeface="Courier New" panose="02070309020205020404" pitchFamily="49" charset="0"/>
              </a:rPr>
              <a:t>=1024</a:t>
            </a:r>
          </a:p>
          <a:p>
            <a:pPr marL="38100" indent="0">
              <a:buNone/>
            </a:pPr>
            <a:r>
              <a:rPr lang="en-US" sz="1400" dirty="0" err="1">
                <a:latin typeface="Courier New" panose="02070309020205020404" pitchFamily="49" charset="0"/>
                <a:cs typeface="Courier New" panose="02070309020205020404" pitchFamily="49" charset="0"/>
              </a:rPr>
              <a:t>gfix</a:t>
            </a:r>
            <a:r>
              <a:rPr lang="en-US" sz="1400" dirty="0">
                <a:latin typeface="Courier New" panose="02070309020205020404" pitchFamily="49" charset="0"/>
                <a:cs typeface="Courier New" panose="02070309020205020404" pitchFamily="49" charset="0"/>
              </a:rPr>
              <a:t> –buff 0</a:t>
            </a:r>
          </a:p>
          <a:p>
            <a:pPr marL="38100" indent="0">
              <a:buNone/>
            </a:pPr>
            <a:r>
              <a:rPr lang="en-US" sz="1400" dirty="0">
                <a:latin typeface="Courier New" panose="02070309020205020404" pitchFamily="49" charset="0"/>
                <a:cs typeface="Courier New" panose="02070309020205020404" pitchFamily="49" charset="0"/>
              </a:rPr>
              <a:t>Restart Firebird</a:t>
            </a:r>
          </a:p>
          <a:p>
            <a:pPr marL="38100" indent="0">
              <a:buNone/>
            </a:pPr>
            <a:r>
              <a:rPr lang="en-US" sz="1400" dirty="0">
                <a:latin typeface="Courier New" panose="02070309020205020404" pitchFamily="49" charset="0"/>
                <a:cs typeface="Courier New" panose="02070309020205020404" pitchFamily="49" charset="0"/>
              </a:rPr>
              <a:t>To revert to </a:t>
            </a:r>
            <a:r>
              <a:rPr lang="en-US" sz="1400" dirty="0" err="1">
                <a:latin typeface="Courier New" panose="02070309020205020404" pitchFamily="49" charset="0"/>
                <a:cs typeface="Courier New" panose="02070309020205020404" pitchFamily="49" charset="0"/>
              </a:rPr>
              <a:t>SuperServerSet</a:t>
            </a:r>
            <a:r>
              <a:rPr lang="en-US" sz="1400" dirty="0">
                <a:latin typeface="Courier New" panose="02070309020205020404" pitchFamily="49" charset="0"/>
                <a:cs typeface="Courier New" panose="02070309020205020404" pitchFamily="49" charset="0"/>
              </a:rPr>
              <a:t> in </a:t>
            </a:r>
            <a:r>
              <a:rPr lang="en-US" sz="1400" dirty="0" err="1">
                <a:latin typeface="Courier New" panose="02070309020205020404" pitchFamily="49" charset="0"/>
                <a:cs typeface="Courier New" panose="02070309020205020404" pitchFamily="49" charset="0"/>
              </a:rPr>
              <a:t>firebird.conf</a:t>
            </a:r>
            <a:endParaRPr lang="en-US" sz="1400" dirty="0">
              <a:latin typeface="Courier New" panose="02070309020205020404" pitchFamily="49" charset="0"/>
              <a:cs typeface="Courier New" panose="02070309020205020404" pitchFamily="49" charset="0"/>
            </a:endParaRPr>
          </a:p>
          <a:p>
            <a:pPr marL="533400" lvl="1" indent="0">
              <a:buNone/>
            </a:pPr>
            <a:r>
              <a:rPr lang="en-US" sz="1400" dirty="0" err="1">
                <a:latin typeface="Courier New" panose="02070309020205020404" pitchFamily="49" charset="0"/>
                <a:cs typeface="Courier New" panose="02070309020205020404" pitchFamily="49" charset="0"/>
              </a:rPr>
              <a:t>ServerMode</a:t>
            </a: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SuperServer</a:t>
            </a:r>
            <a:endParaRPr lang="en-US" sz="1400" dirty="0">
              <a:latin typeface="Courier New" panose="02070309020205020404" pitchFamily="49" charset="0"/>
              <a:cs typeface="Courier New" panose="02070309020205020404" pitchFamily="49" charset="0"/>
            </a:endParaRPr>
          </a:p>
          <a:p>
            <a:pPr marL="533400" lvl="1" indent="0">
              <a:buNone/>
            </a:pPr>
            <a:r>
              <a:rPr lang="en-US" sz="1400" dirty="0" err="1">
                <a:latin typeface="Courier New" panose="02070309020205020404" pitchFamily="49" charset="0"/>
                <a:cs typeface="Courier New" panose="02070309020205020404" pitchFamily="49" charset="0"/>
              </a:rPr>
              <a:t>DefaultDbCachePages</a:t>
            </a:r>
            <a:r>
              <a:rPr lang="en-US" sz="1400" dirty="0">
                <a:latin typeface="Courier New" panose="02070309020205020404" pitchFamily="49" charset="0"/>
                <a:cs typeface="Courier New" panose="02070309020205020404" pitchFamily="49" charset="0"/>
              </a:rPr>
              <a:t>=N # N*page size*</a:t>
            </a:r>
            <a:r>
              <a:rPr lang="en-US" sz="1400" dirty="0" err="1">
                <a:latin typeface="Courier New" panose="02070309020205020404" pitchFamily="49" charset="0"/>
                <a:cs typeface="Courier New" panose="02070309020205020404" pitchFamily="49" charset="0"/>
              </a:rPr>
              <a:t>databases_count</a:t>
            </a:r>
            <a:r>
              <a:rPr lang="en-US" sz="1400" dirty="0">
                <a:latin typeface="Courier New" panose="02070309020205020404" pitchFamily="49" charset="0"/>
                <a:cs typeface="Courier New" panose="02070309020205020404" pitchFamily="49" charset="0"/>
              </a:rPr>
              <a:t> &lt; 25% RAM</a:t>
            </a:r>
          </a:p>
          <a:p>
            <a:pPr marL="533400" lvl="1" indent="0">
              <a:buNone/>
            </a:pPr>
            <a:r>
              <a:rPr lang="en-US" sz="1400" dirty="0" err="1">
                <a:latin typeface="Courier New" panose="02070309020205020404" pitchFamily="49" charset="0"/>
                <a:cs typeface="Courier New" panose="02070309020205020404" pitchFamily="49" charset="0"/>
              </a:rPr>
              <a:t>FileSystemCacheThreshold</a:t>
            </a:r>
            <a:r>
              <a:rPr lang="en-US" sz="1400" dirty="0">
                <a:latin typeface="Courier New" panose="02070309020205020404" pitchFamily="49" charset="0"/>
                <a:cs typeface="Courier New" panose="02070309020205020404" pitchFamily="49" charset="0"/>
              </a:rPr>
              <a:t> = N+1</a:t>
            </a:r>
          </a:p>
          <a:p>
            <a:pPr marL="38100" indent="0">
              <a:buNone/>
            </a:pPr>
            <a:r>
              <a:rPr lang="en-US" sz="1400" dirty="0" err="1">
                <a:latin typeface="Courier New" panose="02070309020205020404" pitchFamily="49" charset="0"/>
                <a:cs typeface="Courier New" panose="02070309020205020404" pitchFamily="49" charset="0"/>
              </a:rPr>
              <a:t>gfix</a:t>
            </a:r>
            <a:r>
              <a:rPr lang="en-US" sz="1400" dirty="0">
                <a:latin typeface="Courier New" panose="02070309020205020404" pitchFamily="49" charset="0"/>
                <a:cs typeface="Courier New" panose="02070309020205020404" pitchFamily="49" charset="0"/>
              </a:rPr>
              <a:t> –buff 0</a:t>
            </a:r>
          </a:p>
          <a:p>
            <a:pPr marL="38100" indent="0">
              <a:buNone/>
            </a:pPr>
            <a:r>
              <a:rPr lang="en-US" sz="1400" dirty="0">
                <a:latin typeface="Courier New" panose="02070309020205020404" pitchFamily="49" charset="0"/>
                <a:cs typeface="Courier New" panose="02070309020205020404" pitchFamily="49" charset="0"/>
              </a:rPr>
              <a:t>Restart Firebird</a:t>
            </a:r>
          </a:p>
          <a:p>
            <a:endParaRPr lang="en-US" sz="2000" dirty="0">
              <a:latin typeface="Courier New" panose="02070309020205020404" pitchFamily="49" charset="0"/>
              <a:cs typeface="Courier New" panose="02070309020205020404" pitchFamily="49" charset="0"/>
            </a:endParaRPr>
          </a:p>
        </p:txBody>
      </p:sp>
      <p:sp>
        <p:nvSpPr>
          <p:cNvPr id="6" name="Titolo 1">
            <a:extLst>
              <a:ext uri="{FF2B5EF4-FFF2-40B4-BE49-F238E27FC236}">
                <a16:creationId xmlns:a16="http://schemas.microsoft.com/office/drawing/2014/main" id="{B3DD3B61-1870-4D7E-BE61-CA42C07736A0}"/>
              </a:ext>
            </a:extLst>
          </p:cNvPr>
          <p:cNvSpPr txBox="1">
            <a:spLocks/>
          </p:cNvSpPr>
          <p:nvPr/>
        </p:nvSpPr>
        <p:spPr>
          <a:xfrm>
            <a:off x="0" y="0"/>
            <a:ext cx="9144000" cy="745436"/>
          </a:xfrm>
          <a:prstGeom prst="rect">
            <a:avLst/>
          </a:prstGeom>
          <a:solidFill>
            <a:srgbClr val="93C47D"/>
          </a:solidFill>
          <a:ln>
            <a:noFill/>
          </a:ln>
        </p:spPr>
        <p:txBody>
          <a:bodyPr spcFirstLastPara="1" wrap="square" lIns="91425" tIns="91425" rIns="91425" bIns="91425" anchor="b" anchorCtr="0">
            <a:normAutofit fontScale="975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lnSpc>
                <a:spcPct val="90000"/>
              </a:lnSpc>
            </a:pPr>
            <a:r>
              <a:rPr lang="it-IT" b="0" i="1" kern="1200" dirty="0">
                <a:solidFill>
                  <a:schemeClr val="bg1"/>
                </a:solidFill>
                <a:latin typeface="+mj-lt"/>
                <a:ea typeface="+mj-ea"/>
                <a:cs typeface="+mj-cs"/>
              </a:rPr>
              <a:t>FB 3.x </a:t>
            </a:r>
            <a:r>
              <a:rPr lang="it-IT" b="0" i="1" kern="1200" dirty="0" err="1">
                <a:solidFill>
                  <a:schemeClr val="bg1"/>
                </a:solidFill>
                <a:latin typeface="+mj-lt"/>
                <a:ea typeface="+mj-ea"/>
                <a:cs typeface="+mj-cs"/>
              </a:rPr>
              <a:t>superclassic</a:t>
            </a:r>
            <a:endParaRPr lang="it-IT" b="0" i="1" kern="1200" dirty="0">
              <a:solidFill>
                <a:schemeClr val="bg1"/>
              </a:solidFill>
              <a:latin typeface="+mj-lt"/>
              <a:ea typeface="+mj-ea"/>
              <a:cs typeface="+mj-cs"/>
            </a:endParaRPr>
          </a:p>
        </p:txBody>
      </p:sp>
    </p:spTree>
    <p:extLst>
      <p:ext uri="{BB962C8B-B14F-4D97-AF65-F5344CB8AC3E}">
        <p14:creationId xmlns:p14="http://schemas.microsoft.com/office/powerpoint/2010/main" val="41118509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568579" y="745436"/>
            <a:ext cx="7886700" cy="3748140"/>
          </a:xfrm>
        </p:spPr>
        <p:txBody>
          <a:bodyPr/>
          <a:lstStyle/>
          <a:p>
            <a:r>
              <a:rPr lang="en-US" sz="2400" dirty="0"/>
              <a:t>Databases more than 100Gb in 95% cases, it is better to </a:t>
            </a:r>
            <a:r>
              <a:rPr lang="en-US" sz="2400" b="1" dirty="0"/>
              <a:t>have the highest available page size</a:t>
            </a:r>
            <a:r>
              <a:rPr lang="en-US" sz="2400" dirty="0"/>
              <a:t>, in order to:</a:t>
            </a:r>
          </a:p>
          <a:p>
            <a:pPr lvl="1"/>
            <a:r>
              <a:rPr lang="en-US" sz="2000" b="1" dirty="0"/>
              <a:t>Decrease depth of indices</a:t>
            </a:r>
            <a:endParaRPr lang="en-US" sz="2000" dirty="0"/>
          </a:p>
          <a:p>
            <a:pPr lvl="1"/>
            <a:r>
              <a:rPr lang="en-US" sz="2000" b="1" dirty="0"/>
              <a:t>Increase utilization of RAM</a:t>
            </a:r>
            <a:endParaRPr lang="en-US" sz="2000" dirty="0"/>
          </a:p>
          <a:p>
            <a:pPr lvl="1"/>
            <a:r>
              <a:rPr lang="en-US" sz="2000" b="1" dirty="0"/>
              <a:t>Decrease number of system pages</a:t>
            </a:r>
            <a:endParaRPr lang="en-US" sz="2000" dirty="0"/>
          </a:p>
          <a:p>
            <a:r>
              <a:rPr lang="en-US" sz="2000" dirty="0"/>
              <a:t>To increase the page size, the database should be back up with </a:t>
            </a:r>
            <a:r>
              <a:rPr lang="en-US" sz="2000" dirty="0" err="1"/>
              <a:t>gbak</a:t>
            </a:r>
            <a:r>
              <a:rPr lang="en-US" sz="2000" dirty="0"/>
              <a:t> tool and then restore with parameter –page </a:t>
            </a:r>
          </a:p>
          <a:p>
            <a:endParaRPr lang="en-US" sz="2000" dirty="0"/>
          </a:p>
          <a:p>
            <a:pPr marL="38100" indent="0" algn="ctr">
              <a:buNone/>
            </a:pPr>
            <a:r>
              <a:rPr lang="en-US" sz="2000" i="1" dirty="0" err="1">
                <a:latin typeface="Courier New" panose="02070309020205020404" pitchFamily="49" charset="0"/>
                <a:cs typeface="Courier New" panose="02070309020205020404" pitchFamily="49" charset="0"/>
              </a:rPr>
              <a:t>gbak</a:t>
            </a:r>
            <a:r>
              <a:rPr lang="en-US" sz="2000" i="1" dirty="0">
                <a:latin typeface="Courier New" panose="02070309020205020404" pitchFamily="49" charset="0"/>
                <a:cs typeface="Courier New" panose="02070309020205020404" pitchFamily="49" charset="0"/>
              </a:rPr>
              <a:t> –c –page 16384</a:t>
            </a:r>
            <a:endParaRPr lang="en-US" sz="2000" dirty="0">
              <a:latin typeface="Courier New" panose="02070309020205020404" pitchFamily="49" charset="0"/>
              <a:cs typeface="Courier New" panose="02070309020205020404" pitchFamily="49" charset="0"/>
            </a:endParaRPr>
          </a:p>
        </p:txBody>
      </p:sp>
      <p:sp>
        <p:nvSpPr>
          <p:cNvPr id="6" name="Titolo 1">
            <a:extLst>
              <a:ext uri="{FF2B5EF4-FFF2-40B4-BE49-F238E27FC236}">
                <a16:creationId xmlns:a16="http://schemas.microsoft.com/office/drawing/2014/main" id="{B3DD3B61-1870-4D7E-BE61-CA42C07736A0}"/>
              </a:ext>
            </a:extLst>
          </p:cNvPr>
          <p:cNvSpPr txBox="1">
            <a:spLocks/>
          </p:cNvSpPr>
          <p:nvPr/>
        </p:nvSpPr>
        <p:spPr>
          <a:xfrm>
            <a:off x="0" y="0"/>
            <a:ext cx="9144000" cy="745436"/>
          </a:xfrm>
          <a:prstGeom prst="rect">
            <a:avLst/>
          </a:prstGeom>
          <a:solidFill>
            <a:srgbClr val="93C47D"/>
          </a:solidFill>
          <a:ln>
            <a:noFill/>
          </a:ln>
        </p:spPr>
        <p:txBody>
          <a:bodyPr spcFirstLastPara="1" wrap="square" lIns="91425" tIns="91425" rIns="91425" bIns="91425" anchor="b" anchorCtr="0">
            <a:normAutofit fontScale="975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lnSpc>
                <a:spcPct val="90000"/>
              </a:lnSpc>
            </a:pPr>
            <a:r>
              <a:rPr lang="it-IT" sz="3500" b="0" i="1" kern="1200" dirty="0">
                <a:solidFill>
                  <a:schemeClr val="bg1"/>
                </a:solidFill>
                <a:latin typeface="+mj-lt"/>
                <a:ea typeface="+mj-ea"/>
                <a:cs typeface="+mj-cs"/>
              </a:rPr>
              <a:t>Big database</a:t>
            </a:r>
          </a:p>
        </p:txBody>
      </p:sp>
    </p:spTree>
    <p:extLst>
      <p:ext uri="{BB962C8B-B14F-4D97-AF65-F5344CB8AC3E}">
        <p14:creationId xmlns:p14="http://schemas.microsoft.com/office/powerpoint/2010/main" val="40845437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568579" y="745436"/>
            <a:ext cx="7886700" cy="3748140"/>
          </a:xfrm>
        </p:spPr>
        <p:txBody>
          <a:bodyPr/>
          <a:lstStyle/>
          <a:p>
            <a:r>
              <a:rPr lang="en-US" sz="2400" dirty="0">
                <a:latin typeface="+mn-lt"/>
                <a:cs typeface="Courier New" panose="02070309020205020404" pitchFamily="49" charset="0"/>
              </a:rPr>
              <a:t>The flag </a:t>
            </a:r>
            <a:r>
              <a:rPr lang="en-US" sz="2400" b="1" dirty="0" err="1">
                <a:solidFill>
                  <a:srgbClr val="93C47D"/>
                </a:solidFill>
                <a:latin typeface="+mn-lt"/>
                <a:cs typeface="Courier New" panose="02070309020205020404" pitchFamily="49" charset="0"/>
              </a:rPr>
              <a:t>no_reserve</a:t>
            </a:r>
            <a:r>
              <a:rPr lang="en-US" sz="2400" b="1" dirty="0">
                <a:solidFill>
                  <a:srgbClr val="93C47D"/>
                </a:solidFill>
                <a:latin typeface="+mn-lt"/>
                <a:cs typeface="Courier New" panose="02070309020205020404" pitchFamily="49" charset="0"/>
              </a:rPr>
              <a:t> </a:t>
            </a:r>
            <a:r>
              <a:rPr lang="en-US" sz="2400" dirty="0">
                <a:latin typeface="+mn-lt"/>
                <a:cs typeface="Courier New" panose="02070309020205020404" pitchFamily="49" charset="0"/>
              </a:rPr>
              <a:t>makes Firebird </a:t>
            </a:r>
            <a:r>
              <a:rPr lang="en-US" sz="2400" b="1" dirty="0">
                <a:latin typeface="+mn-lt"/>
                <a:cs typeface="Courier New" panose="02070309020205020404" pitchFamily="49" charset="0"/>
              </a:rPr>
              <a:t>do not reserve free space (30%) on data pages for the possible record versions</a:t>
            </a:r>
            <a:endParaRPr lang="en-US" sz="2400" dirty="0">
              <a:latin typeface="+mn-lt"/>
              <a:cs typeface="Courier New" panose="02070309020205020404" pitchFamily="49" charset="0"/>
            </a:endParaRPr>
          </a:p>
          <a:p>
            <a:r>
              <a:rPr lang="en-US" sz="2400" dirty="0">
                <a:latin typeface="+mn-lt"/>
                <a:cs typeface="Courier New" panose="02070309020205020404" pitchFamily="49" charset="0"/>
              </a:rPr>
              <a:t>This flag allows the data to be stored in a more compact way (and size of the database is less too)</a:t>
            </a:r>
          </a:p>
          <a:p>
            <a:r>
              <a:rPr lang="en-US" sz="2400" dirty="0">
                <a:latin typeface="+mn-lt"/>
                <a:cs typeface="Courier New" panose="02070309020205020404" pitchFamily="49" charset="0"/>
              </a:rPr>
              <a:t>DB with </a:t>
            </a:r>
            <a:r>
              <a:rPr lang="en-US" sz="2400" dirty="0" err="1">
                <a:latin typeface="+mn-lt"/>
                <a:cs typeface="Courier New" panose="02070309020205020404" pitchFamily="49" charset="0"/>
              </a:rPr>
              <a:t>no_reserve</a:t>
            </a:r>
            <a:r>
              <a:rPr lang="en-US" sz="2400" dirty="0">
                <a:latin typeface="+mn-lt"/>
                <a:cs typeface="Courier New" panose="02070309020205020404" pitchFamily="49" charset="0"/>
              </a:rPr>
              <a:t> flag operations are slower.</a:t>
            </a:r>
          </a:p>
          <a:p>
            <a:r>
              <a:rPr lang="en-US" sz="2400" dirty="0">
                <a:latin typeface="+mn-lt"/>
                <a:cs typeface="Courier New" panose="02070309020205020404" pitchFamily="49" charset="0"/>
              </a:rPr>
              <a:t>If your </a:t>
            </a:r>
            <a:r>
              <a:rPr lang="en-US" sz="2400" dirty="0" err="1">
                <a:latin typeface="+mn-lt"/>
                <a:cs typeface="Courier New" panose="02070309020205020404" pitchFamily="49" charset="0"/>
              </a:rPr>
              <a:t>db</a:t>
            </a:r>
            <a:r>
              <a:rPr lang="en-US" sz="2400" dirty="0">
                <a:latin typeface="+mn-lt"/>
                <a:cs typeface="Courier New" panose="02070309020205020404" pitchFamily="49" charset="0"/>
              </a:rPr>
              <a:t> is not read-only, remove </a:t>
            </a:r>
            <a:r>
              <a:rPr lang="en-US" sz="2400" dirty="0" err="1">
                <a:latin typeface="+mn-lt"/>
                <a:cs typeface="Courier New" panose="02070309020205020404" pitchFamily="49" charset="0"/>
              </a:rPr>
              <a:t>no_reserve</a:t>
            </a:r>
            <a:r>
              <a:rPr lang="en-US" sz="2400" dirty="0">
                <a:latin typeface="+mn-lt"/>
                <a:cs typeface="Courier New" panose="02070309020205020404" pitchFamily="49" charset="0"/>
              </a:rPr>
              <a:t> flag.</a:t>
            </a:r>
          </a:p>
          <a:p>
            <a:pPr marL="38100" indent="0">
              <a:buNone/>
            </a:pPr>
            <a:r>
              <a:rPr lang="en-US" sz="2000" dirty="0">
                <a:latin typeface="Courier New" panose="02070309020205020404" pitchFamily="49" charset="0"/>
                <a:cs typeface="Courier New" panose="02070309020205020404" pitchFamily="49" charset="0"/>
              </a:rPr>
              <a:t>	Check: 	</a:t>
            </a:r>
            <a:r>
              <a:rPr lang="en-US" sz="2000" dirty="0" err="1">
                <a:latin typeface="Courier New" panose="02070309020205020404" pitchFamily="49" charset="0"/>
                <a:cs typeface="Courier New" panose="02070309020205020404" pitchFamily="49" charset="0"/>
              </a:rPr>
              <a:t>gstat</a:t>
            </a:r>
            <a:r>
              <a:rPr lang="en-US" sz="2000" dirty="0">
                <a:latin typeface="Courier New" panose="02070309020205020404" pitchFamily="49" charset="0"/>
                <a:cs typeface="Courier New" panose="02070309020205020404" pitchFamily="49" charset="0"/>
              </a:rPr>
              <a:t> –h database </a:t>
            </a:r>
          </a:p>
          <a:p>
            <a:pPr marL="38100" indent="0">
              <a:buNone/>
            </a:pPr>
            <a:r>
              <a:rPr lang="en-US" sz="2000" dirty="0">
                <a:latin typeface="Courier New" panose="02070309020205020404" pitchFamily="49" charset="0"/>
                <a:cs typeface="Courier New" panose="02070309020205020404" pitchFamily="49" charset="0"/>
              </a:rPr>
              <a:t>	Disable:	</a:t>
            </a:r>
            <a:r>
              <a:rPr lang="en-US" sz="2000" dirty="0" err="1">
                <a:latin typeface="Courier New" panose="02070309020205020404" pitchFamily="49" charset="0"/>
                <a:cs typeface="Courier New" panose="02070309020205020404" pitchFamily="49" charset="0"/>
              </a:rPr>
              <a:t>gfix</a:t>
            </a:r>
            <a:r>
              <a:rPr lang="en-US" sz="2000" dirty="0">
                <a:latin typeface="Courier New" panose="02070309020205020404" pitchFamily="49" charset="0"/>
                <a:cs typeface="Courier New" panose="02070309020205020404" pitchFamily="49" charset="0"/>
              </a:rPr>
              <a:t> -use reserve database</a:t>
            </a:r>
          </a:p>
        </p:txBody>
      </p:sp>
      <p:sp>
        <p:nvSpPr>
          <p:cNvPr id="6" name="Titolo 1">
            <a:extLst>
              <a:ext uri="{FF2B5EF4-FFF2-40B4-BE49-F238E27FC236}">
                <a16:creationId xmlns:a16="http://schemas.microsoft.com/office/drawing/2014/main" id="{B3DD3B61-1870-4D7E-BE61-CA42C07736A0}"/>
              </a:ext>
            </a:extLst>
          </p:cNvPr>
          <p:cNvSpPr txBox="1">
            <a:spLocks/>
          </p:cNvSpPr>
          <p:nvPr/>
        </p:nvSpPr>
        <p:spPr>
          <a:xfrm>
            <a:off x="0" y="0"/>
            <a:ext cx="9144000" cy="745436"/>
          </a:xfrm>
          <a:prstGeom prst="rect">
            <a:avLst/>
          </a:prstGeom>
          <a:solidFill>
            <a:srgbClr val="93C47D"/>
          </a:solidFill>
          <a:ln>
            <a:noFill/>
          </a:ln>
        </p:spPr>
        <p:txBody>
          <a:bodyPr spcFirstLastPara="1" wrap="square" lIns="91425" tIns="91425" rIns="91425" bIns="91425" anchor="b" anchorCtr="0">
            <a:normAutofit fontScale="975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b="0" dirty="0"/>
              <a:t> </a:t>
            </a:r>
            <a:r>
              <a:rPr lang="it-IT" sz="3500" b="0" i="1" kern="1200" dirty="0" err="1">
                <a:solidFill>
                  <a:schemeClr val="bg1"/>
                </a:solidFill>
                <a:latin typeface="+mj-lt"/>
                <a:ea typeface="+mj-ea"/>
                <a:cs typeface="+mj-cs"/>
              </a:rPr>
              <a:t>no_reserve</a:t>
            </a:r>
            <a:r>
              <a:rPr lang="it-IT" sz="3500" b="0" i="1" kern="1200" dirty="0">
                <a:solidFill>
                  <a:schemeClr val="bg1"/>
                </a:solidFill>
                <a:latin typeface="+mj-lt"/>
                <a:ea typeface="+mj-ea"/>
                <a:cs typeface="+mj-cs"/>
              </a:rPr>
              <a:t> flag</a:t>
            </a:r>
          </a:p>
        </p:txBody>
      </p:sp>
    </p:spTree>
    <p:extLst>
      <p:ext uri="{BB962C8B-B14F-4D97-AF65-F5344CB8AC3E}">
        <p14:creationId xmlns:p14="http://schemas.microsoft.com/office/powerpoint/2010/main" val="23880180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304800" y="745436"/>
            <a:ext cx="8150479" cy="3748140"/>
          </a:xfrm>
        </p:spPr>
        <p:txBody>
          <a:bodyPr/>
          <a:lstStyle/>
          <a:p>
            <a:r>
              <a:rPr lang="en-US" sz="2400" b="1" dirty="0">
                <a:solidFill>
                  <a:srgbClr val="93C47D"/>
                </a:solidFill>
              </a:rPr>
              <a:t>Lock table</a:t>
            </a:r>
            <a:r>
              <a:rPr lang="en-US" sz="2400" dirty="0"/>
              <a:t> is the mechanism of Firebird, which is used to synchronize access to the internal engine objects.</a:t>
            </a:r>
          </a:p>
          <a:p>
            <a:r>
              <a:rPr lang="en-US" sz="2400" dirty="0"/>
              <a:t>Can grow automatically, but its increase is a slow</a:t>
            </a:r>
          </a:p>
          <a:p>
            <a:r>
              <a:rPr lang="en-US" sz="2400" dirty="0"/>
              <a:t>Lock table can only grow, starting from the initial size</a:t>
            </a:r>
          </a:p>
          <a:p>
            <a:r>
              <a:rPr lang="en-US" sz="2400" dirty="0"/>
              <a:t>To prevent multiple rounds of increasing lock table, observe and set in </a:t>
            </a:r>
            <a:r>
              <a:rPr lang="en-US" sz="2400" dirty="0" err="1"/>
              <a:t>firebird.conf</a:t>
            </a:r>
            <a:br>
              <a:rPr lang="en-US" sz="2400" dirty="0"/>
            </a:br>
            <a:r>
              <a:rPr lang="en-US" sz="2400" dirty="0"/>
              <a:t>		</a:t>
            </a:r>
            <a:r>
              <a:rPr lang="en-US" sz="2400" b="1" dirty="0" err="1">
                <a:solidFill>
                  <a:srgbClr val="93C47D"/>
                </a:solidFill>
              </a:rPr>
              <a:t>LockMemSize</a:t>
            </a:r>
            <a:r>
              <a:rPr lang="en-US" sz="2400" b="1" dirty="0"/>
              <a:t>=99999999</a:t>
            </a:r>
            <a:br>
              <a:rPr lang="en-US" sz="2400" dirty="0"/>
            </a:br>
            <a:r>
              <a:rPr lang="en-US" sz="2000" dirty="0" err="1"/>
              <a:t>LockMemSize</a:t>
            </a:r>
            <a:r>
              <a:rPr lang="en-US" sz="2000" dirty="0"/>
              <a:t> on high load systems with ~1000 users is usually below 200Mb.</a:t>
            </a:r>
            <a:endParaRPr lang="en-US" sz="2000" dirty="0">
              <a:latin typeface="Courier New" panose="02070309020205020404" pitchFamily="49" charset="0"/>
              <a:cs typeface="Courier New" panose="02070309020205020404" pitchFamily="49" charset="0"/>
            </a:endParaRPr>
          </a:p>
        </p:txBody>
      </p:sp>
      <p:sp>
        <p:nvSpPr>
          <p:cNvPr id="6" name="Titolo 1">
            <a:extLst>
              <a:ext uri="{FF2B5EF4-FFF2-40B4-BE49-F238E27FC236}">
                <a16:creationId xmlns:a16="http://schemas.microsoft.com/office/drawing/2014/main" id="{B3DD3B61-1870-4D7E-BE61-CA42C07736A0}"/>
              </a:ext>
            </a:extLst>
          </p:cNvPr>
          <p:cNvSpPr txBox="1">
            <a:spLocks/>
          </p:cNvSpPr>
          <p:nvPr/>
        </p:nvSpPr>
        <p:spPr>
          <a:xfrm>
            <a:off x="0" y="0"/>
            <a:ext cx="9144000" cy="745436"/>
          </a:xfrm>
          <a:prstGeom prst="rect">
            <a:avLst/>
          </a:prstGeom>
          <a:solidFill>
            <a:srgbClr val="93C47D"/>
          </a:solidFill>
          <a:ln>
            <a:noFill/>
          </a:ln>
        </p:spPr>
        <p:txBody>
          <a:bodyPr spcFirstLastPara="1" wrap="square" lIns="91425" tIns="91425" rIns="91425" bIns="91425" anchor="b" anchorCtr="0">
            <a:normAutofit fontScale="975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3400" b="0" i="1" kern="1200" dirty="0">
                <a:solidFill>
                  <a:schemeClr val="bg1"/>
                </a:solidFill>
                <a:latin typeface="+mj-lt"/>
                <a:ea typeface="+mj-ea"/>
                <a:cs typeface="+mj-cs"/>
              </a:rPr>
              <a:t>lock </a:t>
            </a:r>
            <a:r>
              <a:rPr lang="it-IT" sz="3400" b="0" i="1" kern="1200" dirty="0" err="1">
                <a:solidFill>
                  <a:schemeClr val="bg1"/>
                </a:solidFill>
                <a:latin typeface="+mj-lt"/>
                <a:ea typeface="+mj-ea"/>
                <a:cs typeface="+mj-cs"/>
              </a:rPr>
              <a:t>table</a:t>
            </a:r>
            <a:endParaRPr lang="it-IT" sz="3400" b="0" i="1" kern="1200" dirty="0">
              <a:solidFill>
                <a:schemeClr val="bg1"/>
              </a:solidFill>
              <a:latin typeface="+mj-lt"/>
              <a:ea typeface="+mj-ea"/>
              <a:cs typeface="+mj-cs"/>
            </a:endParaRPr>
          </a:p>
        </p:txBody>
      </p:sp>
    </p:spTree>
    <p:extLst>
      <p:ext uri="{BB962C8B-B14F-4D97-AF65-F5344CB8AC3E}">
        <p14:creationId xmlns:p14="http://schemas.microsoft.com/office/powerpoint/2010/main" val="408265688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7"/>
          <p:cNvSpPr txBox="1">
            <a:spLocks noGrp="1"/>
          </p:cNvSpPr>
          <p:nvPr>
            <p:ph type="title"/>
          </p:nvPr>
        </p:nvSpPr>
        <p:spPr>
          <a:xfrm>
            <a:off x="412925" y="1648590"/>
            <a:ext cx="8229600" cy="1648589"/>
          </a:xfrm>
          <a:prstGeom prst="rect">
            <a:avLst/>
          </a:prstGeom>
          <a:solidFill>
            <a:srgbClr val="C27BA0"/>
          </a:solidFill>
        </p:spPr>
        <p:txBody>
          <a:bodyPr spcFirstLastPara="1" wrap="square" lIns="91425" tIns="91425" rIns="91425" bIns="91425" anchor="b" anchorCtr="0">
            <a:noAutofit/>
          </a:bodyPr>
          <a:lstStyle/>
          <a:p>
            <a:pPr marL="0" lvl="0" indent="0" algn="ctr" rtl="0">
              <a:spcBef>
                <a:spcPts val="0"/>
              </a:spcBef>
              <a:spcAft>
                <a:spcPts val="0"/>
              </a:spcAft>
              <a:buNone/>
            </a:pPr>
            <a:r>
              <a:rPr lang="it-IT" sz="4800" dirty="0">
                <a:solidFill>
                  <a:srgbClr val="FFFFFF"/>
                </a:solidFill>
                <a:latin typeface="Syncopate"/>
                <a:ea typeface="Syncopate"/>
                <a:cs typeface="Syncopate"/>
                <a:sym typeface="Syncopate"/>
              </a:rPr>
              <a:t>Programming </a:t>
            </a:r>
            <a:r>
              <a:rPr lang="it-IT" sz="4800" dirty="0" err="1">
                <a:solidFill>
                  <a:srgbClr val="FFFFFF"/>
                </a:solidFill>
                <a:latin typeface="Syncopate"/>
                <a:ea typeface="Syncopate"/>
                <a:cs typeface="Syncopate"/>
                <a:sym typeface="Syncopate"/>
              </a:rPr>
              <a:t>optimization</a:t>
            </a:r>
            <a:endParaRPr sz="4800" dirty="0">
              <a:solidFill>
                <a:srgbClr val="FFFFFF"/>
              </a:solidFill>
              <a:latin typeface="Syncopate"/>
              <a:ea typeface="Syncopate"/>
              <a:cs typeface="Syncopate"/>
              <a:sym typeface="Syncopate"/>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628650" y="745436"/>
            <a:ext cx="7886700" cy="3748140"/>
          </a:xfrm>
        </p:spPr>
        <p:txBody>
          <a:bodyPr/>
          <a:lstStyle/>
          <a:p>
            <a:r>
              <a:rPr lang="it-IT" sz="2400" dirty="0" err="1"/>
              <a:t>Deactivate</a:t>
            </a:r>
            <a:r>
              <a:rPr lang="it-IT" sz="2400" dirty="0"/>
              <a:t> </a:t>
            </a:r>
            <a:r>
              <a:rPr lang="it-IT" sz="2400" dirty="0" err="1"/>
              <a:t>indices</a:t>
            </a:r>
            <a:r>
              <a:rPr lang="it-IT" sz="2400" dirty="0"/>
              <a:t> for bulk </a:t>
            </a:r>
            <a:r>
              <a:rPr lang="it-IT" sz="2400" dirty="0" err="1"/>
              <a:t>inserts</a:t>
            </a:r>
            <a:endParaRPr lang="it-IT" sz="2400" dirty="0"/>
          </a:p>
          <a:p>
            <a:pPr marL="38100" indent="0">
              <a:buNone/>
            </a:pPr>
            <a:endParaRPr lang="it-IT" sz="2400" dirty="0"/>
          </a:p>
          <a:p>
            <a:pPr lvl="1"/>
            <a:r>
              <a:rPr lang="it-IT" dirty="0" err="1"/>
              <a:t>If</a:t>
            </a:r>
            <a:r>
              <a:rPr lang="it-IT" dirty="0"/>
              <a:t> </a:t>
            </a:r>
            <a:r>
              <a:rPr lang="it-IT" dirty="0" err="1"/>
              <a:t>you</a:t>
            </a:r>
            <a:r>
              <a:rPr lang="it-IT" dirty="0"/>
              <a:t> </a:t>
            </a:r>
            <a:r>
              <a:rPr lang="it-IT" dirty="0" err="1"/>
              <a:t>insert</a:t>
            </a:r>
            <a:r>
              <a:rPr lang="it-IT" dirty="0"/>
              <a:t> or update </a:t>
            </a:r>
            <a:r>
              <a:rPr lang="it-IT" dirty="0" err="1"/>
              <a:t>many</a:t>
            </a:r>
            <a:r>
              <a:rPr lang="it-IT" dirty="0"/>
              <a:t> </a:t>
            </a:r>
            <a:r>
              <a:rPr lang="it-IT" dirty="0" err="1"/>
              <a:t>records</a:t>
            </a:r>
            <a:r>
              <a:rPr lang="it-IT" dirty="0"/>
              <a:t> (</a:t>
            </a:r>
            <a:r>
              <a:rPr lang="it-IT" b="1" dirty="0"/>
              <a:t>more </a:t>
            </a:r>
            <a:r>
              <a:rPr lang="it-IT" b="1" dirty="0" err="1"/>
              <a:t>than</a:t>
            </a:r>
            <a:r>
              <a:rPr lang="it-IT" b="1" dirty="0"/>
              <a:t> 25% of the </a:t>
            </a:r>
            <a:r>
              <a:rPr lang="it-IT" b="1" dirty="0" err="1"/>
              <a:t>table</a:t>
            </a:r>
            <a:r>
              <a:rPr lang="it-IT" dirty="0"/>
              <a:t>), </a:t>
            </a:r>
            <a:r>
              <a:rPr lang="it-IT" dirty="0" err="1"/>
              <a:t>deactivate</a:t>
            </a:r>
            <a:r>
              <a:rPr lang="it-IT" dirty="0"/>
              <a:t> </a:t>
            </a:r>
            <a:r>
              <a:rPr lang="it-IT" dirty="0" err="1"/>
              <a:t>indices</a:t>
            </a:r>
            <a:r>
              <a:rPr lang="it-IT" dirty="0"/>
              <a:t> for the </a:t>
            </a:r>
            <a:r>
              <a:rPr lang="it-IT" dirty="0" err="1"/>
              <a:t>table</a:t>
            </a:r>
            <a:r>
              <a:rPr lang="it-IT" dirty="0"/>
              <a:t> </a:t>
            </a:r>
            <a:r>
              <a:rPr lang="it-IT" dirty="0" err="1"/>
              <a:t>where</a:t>
            </a:r>
            <a:r>
              <a:rPr lang="it-IT" dirty="0"/>
              <a:t> </a:t>
            </a:r>
            <a:r>
              <a:rPr lang="it-IT" dirty="0" err="1"/>
              <a:t>records</a:t>
            </a:r>
            <a:r>
              <a:rPr lang="it-IT" dirty="0"/>
              <a:t> are </a:t>
            </a:r>
            <a:r>
              <a:rPr lang="it-IT" dirty="0" err="1"/>
              <a:t>inserted</a:t>
            </a:r>
            <a:r>
              <a:rPr lang="it-IT" dirty="0"/>
              <a:t> and </a:t>
            </a:r>
            <a:r>
              <a:rPr lang="it-IT" dirty="0" err="1"/>
              <a:t>reactivate</a:t>
            </a:r>
            <a:r>
              <a:rPr lang="it-IT" dirty="0"/>
              <a:t> </a:t>
            </a:r>
            <a:r>
              <a:rPr lang="it-IT" dirty="0" err="1"/>
              <a:t>them</a:t>
            </a:r>
            <a:r>
              <a:rPr lang="it-IT" dirty="0"/>
              <a:t> </a:t>
            </a:r>
            <a:r>
              <a:rPr lang="it-IT" dirty="0" err="1"/>
              <a:t>after</a:t>
            </a:r>
            <a:r>
              <a:rPr lang="it-IT" dirty="0"/>
              <a:t> </a:t>
            </a:r>
            <a:r>
              <a:rPr lang="it-IT" dirty="0" err="1"/>
              <a:t>insert</a:t>
            </a:r>
            <a:r>
              <a:rPr lang="it-IT" dirty="0"/>
              <a:t> or update.</a:t>
            </a:r>
          </a:p>
          <a:p>
            <a:pPr lvl="1"/>
            <a:r>
              <a:rPr lang="it-IT" dirty="0"/>
              <a:t>The </a:t>
            </a:r>
            <a:r>
              <a:rPr lang="it-IT" dirty="0" err="1"/>
              <a:t>index</a:t>
            </a:r>
            <a:r>
              <a:rPr lang="it-IT" dirty="0"/>
              <a:t> </a:t>
            </a:r>
            <a:r>
              <a:rPr lang="it-IT" dirty="0" err="1"/>
              <a:t>rebuild</a:t>
            </a:r>
            <a:r>
              <a:rPr lang="it-IT" dirty="0"/>
              <a:t> </a:t>
            </a:r>
            <a:r>
              <a:rPr lang="it-IT" dirty="0" err="1"/>
              <a:t>operation</a:t>
            </a:r>
            <a:r>
              <a:rPr lang="it-IT" dirty="0"/>
              <a:t> can be </a:t>
            </a:r>
            <a:r>
              <a:rPr lang="it-IT" dirty="0" err="1"/>
              <a:t>faster</a:t>
            </a:r>
            <a:r>
              <a:rPr lang="it-IT" dirty="0"/>
              <a:t> </a:t>
            </a:r>
            <a:r>
              <a:rPr lang="it-IT" dirty="0" err="1"/>
              <a:t>than</a:t>
            </a:r>
            <a:r>
              <a:rPr lang="it-IT" dirty="0"/>
              <a:t> </a:t>
            </a:r>
            <a:r>
              <a:rPr lang="it-IT" dirty="0" err="1"/>
              <a:t>many</a:t>
            </a:r>
            <a:r>
              <a:rPr lang="it-IT" dirty="0"/>
              <a:t> </a:t>
            </a:r>
            <a:r>
              <a:rPr lang="it-IT" dirty="0" err="1"/>
              <a:t>updates</a:t>
            </a:r>
            <a:r>
              <a:rPr lang="it-IT" dirty="0"/>
              <a:t> of the </a:t>
            </a:r>
            <a:r>
              <a:rPr lang="it-IT" dirty="0" err="1"/>
              <a:t>index</a:t>
            </a:r>
            <a:r>
              <a:rPr lang="it-IT" dirty="0"/>
              <a:t>. </a:t>
            </a:r>
          </a:p>
        </p:txBody>
      </p:sp>
      <p:sp>
        <p:nvSpPr>
          <p:cNvPr id="6" name="Titolo 1">
            <a:extLst>
              <a:ext uri="{FF2B5EF4-FFF2-40B4-BE49-F238E27FC236}">
                <a16:creationId xmlns:a16="http://schemas.microsoft.com/office/drawing/2014/main" id="{B664AEBB-80F0-4D79-833F-B73A31B251E6}"/>
              </a:ext>
            </a:extLst>
          </p:cNvPr>
          <p:cNvSpPr txBox="1">
            <a:spLocks/>
          </p:cNvSpPr>
          <p:nvPr/>
        </p:nvSpPr>
        <p:spPr>
          <a:xfrm>
            <a:off x="0" y="0"/>
            <a:ext cx="9144000" cy="745436"/>
          </a:xfrm>
          <a:prstGeom prst="rect">
            <a:avLst/>
          </a:prstGeom>
          <a:solidFill>
            <a:srgbClr val="C27BA0"/>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a:solidFill>
                  <a:schemeClr val="bg1"/>
                </a:solidFill>
                <a:latin typeface="+mj-lt"/>
                <a:ea typeface="+mj-ea"/>
                <a:cs typeface="+mj-cs"/>
              </a:rPr>
              <a:t>Bulk </a:t>
            </a:r>
            <a:r>
              <a:rPr lang="it-IT" sz="4200" b="0" i="1" kern="1200" dirty="0" err="1">
                <a:solidFill>
                  <a:schemeClr val="bg1"/>
                </a:solidFill>
                <a:latin typeface="+mj-lt"/>
                <a:ea typeface="+mj-ea"/>
                <a:cs typeface="+mj-cs"/>
              </a:rPr>
              <a:t>insert</a:t>
            </a:r>
            <a:endParaRPr lang="it-IT" sz="4200" b="0" i="1" kern="1200" dirty="0">
              <a:solidFill>
                <a:schemeClr val="bg1"/>
              </a:solidFill>
              <a:latin typeface="+mj-lt"/>
              <a:ea typeface="+mj-ea"/>
              <a:cs typeface="+mj-cs"/>
            </a:endParaRPr>
          </a:p>
        </p:txBody>
      </p:sp>
    </p:spTree>
    <p:extLst>
      <p:ext uri="{BB962C8B-B14F-4D97-AF65-F5344CB8AC3E}">
        <p14:creationId xmlns:p14="http://schemas.microsoft.com/office/powerpoint/2010/main" val="1068329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3D85C6"/>
            </a:gs>
            <a:gs pos="100000">
              <a:srgbClr val="9FC5E8"/>
            </a:gs>
          </a:gsLst>
          <a:lin ang="5400012" scaled="0"/>
        </a:gradFill>
        <a:effectLst/>
      </p:bgPr>
    </p:bg>
    <p:spTree>
      <p:nvGrpSpPr>
        <p:cNvPr id="1" name="Shape 53"/>
        <p:cNvGrpSpPr/>
        <p:nvPr/>
      </p:nvGrpSpPr>
      <p:grpSpPr>
        <a:xfrm>
          <a:off x="0" y="0"/>
          <a:ext cx="0" cy="0"/>
          <a:chOff x="0" y="0"/>
          <a:chExt cx="0" cy="0"/>
        </a:xfrm>
      </p:grpSpPr>
      <p:sp>
        <p:nvSpPr>
          <p:cNvPr id="54" name="Google Shape;54;p10"/>
          <p:cNvSpPr txBox="1">
            <a:spLocks noGrp="1"/>
          </p:cNvSpPr>
          <p:nvPr>
            <p:ph type="title"/>
          </p:nvPr>
        </p:nvSpPr>
        <p:spPr>
          <a:xfrm>
            <a:off x="457200" y="205978"/>
            <a:ext cx="8229600" cy="857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800">
                <a:solidFill>
                  <a:srgbClr val="FFFFFF"/>
                </a:solidFill>
                <a:latin typeface="Syncopate"/>
                <a:ea typeface="Syncopate"/>
                <a:cs typeface="Syncopate"/>
                <a:sym typeface="Syncopate"/>
              </a:rPr>
              <a:t>AGENDA</a:t>
            </a:r>
            <a:endParaRPr sz="4800">
              <a:solidFill>
                <a:srgbClr val="FFFFFF"/>
              </a:solidFill>
              <a:latin typeface="Syncopate"/>
              <a:ea typeface="Syncopate"/>
              <a:cs typeface="Syncopate"/>
              <a:sym typeface="Syncopate"/>
            </a:endParaRPr>
          </a:p>
        </p:txBody>
      </p:sp>
      <p:sp>
        <p:nvSpPr>
          <p:cNvPr id="55" name="Google Shape;55;p10"/>
          <p:cNvSpPr txBox="1">
            <a:spLocks noGrp="1"/>
          </p:cNvSpPr>
          <p:nvPr>
            <p:ph type="body" idx="1"/>
          </p:nvPr>
        </p:nvSpPr>
        <p:spPr>
          <a:xfrm>
            <a:off x="130831" y="855557"/>
            <a:ext cx="8736000" cy="3862500"/>
          </a:xfrm>
          <a:prstGeom prst="rect">
            <a:avLst/>
          </a:prstGeom>
        </p:spPr>
        <p:txBody>
          <a:bodyPr spcFirstLastPara="1" wrap="square" lIns="91425" tIns="91425" rIns="91425" bIns="91425" anchor="t" anchorCtr="0">
            <a:noAutofit/>
          </a:bodyPr>
          <a:lstStyle/>
          <a:p>
            <a:r>
              <a:rPr lang="it-IT" sz="3200" dirty="0"/>
              <a:t>Hardware </a:t>
            </a:r>
            <a:r>
              <a:rPr lang="it-IT" sz="3200" dirty="0" err="1"/>
              <a:t>optimization</a:t>
            </a:r>
            <a:endParaRPr lang="it-IT" sz="3200" dirty="0"/>
          </a:p>
          <a:p>
            <a:r>
              <a:rPr lang="it-IT" sz="3200" dirty="0" err="1"/>
              <a:t>Firebird</a:t>
            </a:r>
            <a:r>
              <a:rPr lang="it-IT" sz="3200" dirty="0"/>
              <a:t> server </a:t>
            </a:r>
            <a:r>
              <a:rPr lang="it-IT" sz="3200" dirty="0" err="1"/>
              <a:t>optimization</a:t>
            </a:r>
            <a:endParaRPr lang="it-IT" sz="3200" dirty="0"/>
          </a:p>
          <a:p>
            <a:r>
              <a:rPr lang="it-IT" sz="3200" dirty="0"/>
              <a:t>Programming </a:t>
            </a:r>
            <a:r>
              <a:rPr lang="it-IT" sz="3200" dirty="0" err="1"/>
              <a:t>optimization</a:t>
            </a:r>
            <a:endParaRPr lang="it-IT" sz="3200" dirty="0"/>
          </a:p>
          <a:p>
            <a:r>
              <a:rPr lang="it-IT" sz="3200" dirty="0"/>
              <a:t>SQL </a:t>
            </a:r>
            <a:r>
              <a:rPr lang="it-IT" sz="3200" dirty="0" err="1"/>
              <a:t>optimization</a:t>
            </a:r>
            <a:endParaRPr lang="it-IT" sz="3200" dirty="0"/>
          </a:p>
          <a:p>
            <a:r>
              <a:rPr lang="it-IT" sz="3200" dirty="0"/>
              <a:t>Windows Server </a:t>
            </a:r>
            <a:r>
              <a:rPr lang="it-IT" sz="3200" dirty="0" err="1"/>
              <a:t>optimization</a:t>
            </a:r>
            <a:endParaRPr lang="it-IT" sz="3200" dirty="0"/>
          </a:p>
          <a:p>
            <a:r>
              <a:rPr lang="it-IT" sz="3200" dirty="0"/>
              <a:t>Linux </a:t>
            </a:r>
            <a:r>
              <a:rPr lang="it-IT" sz="3200" dirty="0" err="1"/>
              <a:t>optimization</a:t>
            </a:r>
            <a:endParaRPr lang="it-IT" sz="3200" dirty="0"/>
          </a:p>
          <a:p>
            <a:r>
              <a:rPr lang="it-IT" sz="3200" dirty="0"/>
              <a:t>Virtual Server </a:t>
            </a:r>
            <a:r>
              <a:rPr lang="it-IT" sz="3200" dirty="0" err="1"/>
              <a:t>optimization</a:t>
            </a:r>
            <a:endParaRPr lang="it-IT" sz="3200" dirty="0"/>
          </a:p>
        </p:txBody>
      </p:sp>
    </p:spTree>
  </p:cSld>
  <p:clrMapOvr>
    <a:masterClrMapping/>
  </p:clrMapOvr>
  <mc:AlternateContent xmlns:mc="http://schemas.openxmlformats.org/markup-compatibility/2006" xmlns:p14="http://schemas.microsoft.com/office/powerpoint/2010/main">
    <mc:Choice Requires="p14">
      <p:transition spd="slow">
        <p:push dir="r"/>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5">
                                            <p:txEl>
                                              <p:pRg st="0" end="0"/>
                                            </p:txEl>
                                          </p:spTgt>
                                        </p:tgtEl>
                                        <p:attrNameLst>
                                          <p:attrName>style.visibility</p:attrName>
                                        </p:attrNameLst>
                                      </p:cBhvr>
                                      <p:to>
                                        <p:strVal val="visible"/>
                                      </p:to>
                                    </p:set>
                                    <p:animEffect transition="in" filter="fade">
                                      <p:cBhvr>
                                        <p:cTn id="7" dur="1000"/>
                                        <p:tgtEl>
                                          <p:spTgt spid="5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5">
                                            <p:txEl>
                                              <p:pRg st="1" end="1"/>
                                            </p:txEl>
                                          </p:spTgt>
                                        </p:tgtEl>
                                        <p:attrNameLst>
                                          <p:attrName>style.visibility</p:attrName>
                                        </p:attrNameLst>
                                      </p:cBhvr>
                                      <p:to>
                                        <p:strVal val="visible"/>
                                      </p:to>
                                    </p:set>
                                    <p:animEffect transition="in" filter="fade">
                                      <p:cBhvr>
                                        <p:cTn id="12" dur="1000"/>
                                        <p:tgtEl>
                                          <p:spTgt spid="5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5">
                                            <p:txEl>
                                              <p:pRg st="2" end="2"/>
                                            </p:txEl>
                                          </p:spTgt>
                                        </p:tgtEl>
                                        <p:attrNameLst>
                                          <p:attrName>style.visibility</p:attrName>
                                        </p:attrNameLst>
                                      </p:cBhvr>
                                      <p:to>
                                        <p:strVal val="visible"/>
                                      </p:to>
                                    </p:set>
                                    <p:animEffect transition="in" filter="fade">
                                      <p:cBhvr>
                                        <p:cTn id="17" dur="1000"/>
                                        <p:tgtEl>
                                          <p:spTgt spid="5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5">
                                            <p:txEl>
                                              <p:pRg st="3" end="3"/>
                                            </p:txEl>
                                          </p:spTgt>
                                        </p:tgtEl>
                                        <p:attrNameLst>
                                          <p:attrName>style.visibility</p:attrName>
                                        </p:attrNameLst>
                                      </p:cBhvr>
                                      <p:to>
                                        <p:strVal val="visible"/>
                                      </p:to>
                                    </p:set>
                                    <p:animEffect transition="in" filter="fade">
                                      <p:cBhvr>
                                        <p:cTn id="22" dur="1000"/>
                                        <p:tgtEl>
                                          <p:spTgt spid="5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5">
                                            <p:txEl>
                                              <p:pRg st="4" end="4"/>
                                            </p:txEl>
                                          </p:spTgt>
                                        </p:tgtEl>
                                        <p:attrNameLst>
                                          <p:attrName>style.visibility</p:attrName>
                                        </p:attrNameLst>
                                      </p:cBhvr>
                                      <p:to>
                                        <p:strVal val="visible"/>
                                      </p:to>
                                    </p:set>
                                    <p:animEffect transition="in" filter="fade">
                                      <p:cBhvr>
                                        <p:cTn id="27" dur="1000"/>
                                        <p:tgtEl>
                                          <p:spTgt spid="5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5">
                                            <p:txEl>
                                              <p:pRg st="5" end="5"/>
                                            </p:txEl>
                                          </p:spTgt>
                                        </p:tgtEl>
                                        <p:attrNameLst>
                                          <p:attrName>style.visibility</p:attrName>
                                        </p:attrNameLst>
                                      </p:cBhvr>
                                      <p:to>
                                        <p:strVal val="visible"/>
                                      </p:to>
                                    </p:set>
                                    <p:animEffect transition="in" filter="fade">
                                      <p:cBhvr>
                                        <p:cTn id="32" dur="1000"/>
                                        <p:tgtEl>
                                          <p:spTgt spid="5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55">
                                            <p:txEl>
                                              <p:pRg st="6" end="6"/>
                                            </p:txEl>
                                          </p:spTgt>
                                        </p:tgtEl>
                                        <p:attrNameLst>
                                          <p:attrName>style.visibility</p:attrName>
                                        </p:attrNameLst>
                                      </p:cBhvr>
                                      <p:to>
                                        <p:strVal val="visible"/>
                                      </p:to>
                                    </p:set>
                                    <p:animEffect transition="in" filter="fade">
                                      <p:cBhvr>
                                        <p:cTn id="37" dur="1000"/>
                                        <p:tgtEl>
                                          <p:spTgt spid="5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lstStyle/>
          <a:p>
            <a:r>
              <a:rPr lang="it-IT" sz="2400" dirty="0"/>
              <a:t>Use </a:t>
            </a:r>
            <a:r>
              <a:rPr lang="it-IT" sz="2400" b="1" dirty="0">
                <a:solidFill>
                  <a:srgbClr val="C27BA0"/>
                </a:solidFill>
              </a:rPr>
              <a:t>Global </a:t>
            </a:r>
            <a:r>
              <a:rPr lang="it-IT" sz="2400" b="1" dirty="0" err="1">
                <a:solidFill>
                  <a:srgbClr val="C27BA0"/>
                </a:solidFill>
              </a:rPr>
              <a:t>Temporary</a:t>
            </a:r>
            <a:r>
              <a:rPr lang="it-IT" sz="2400" b="1" dirty="0">
                <a:solidFill>
                  <a:srgbClr val="C27BA0"/>
                </a:solidFill>
              </a:rPr>
              <a:t> </a:t>
            </a:r>
            <a:r>
              <a:rPr lang="it-IT" sz="2400" b="1" dirty="0" err="1">
                <a:solidFill>
                  <a:srgbClr val="C27BA0"/>
                </a:solidFill>
              </a:rPr>
              <a:t>Tables</a:t>
            </a:r>
            <a:r>
              <a:rPr lang="it-IT" sz="2400" b="1" dirty="0">
                <a:solidFill>
                  <a:srgbClr val="C27BA0"/>
                </a:solidFill>
              </a:rPr>
              <a:t> for fast </a:t>
            </a:r>
            <a:r>
              <a:rPr lang="it-IT" sz="2400" b="1" dirty="0" err="1">
                <a:solidFill>
                  <a:srgbClr val="C27BA0"/>
                </a:solidFill>
              </a:rPr>
              <a:t>inserts</a:t>
            </a:r>
            <a:endParaRPr lang="it-IT" sz="2400" b="1" dirty="0">
              <a:solidFill>
                <a:srgbClr val="C27BA0"/>
              </a:solidFill>
            </a:endParaRPr>
          </a:p>
          <a:p>
            <a:pPr lvl="1"/>
            <a:r>
              <a:rPr lang="it-IT" dirty="0"/>
              <a:t>To </a:t>
            </a:r>
            <a:r>
              <a:rPr lang="it-IT" dirty="0" err="1"/>
              <a:t>speed</a:t>
            </a:r>
            <a:r>
              <a:rPr lang="it-IT" dirty="0"/>
              <a:t> up </a:t>
            </a:r>
            <a:r>
              <a:rPr lang="it-IT" dirty="0" err="1"/>
              <a:t>inserts</a:t>
            </a:r>
            <a:r>
              <a:rPr lang="it-IT" dirty="0"/>
              <a:t> and </a:t>
            </a:r>
            <a:r>
              <a:rPr lang="it-IT" dirty="0" err="1"/>
              <a:t>updates</a:t>
            </a:r>
            <a:r>
              <a:rPr lang="it-IT" dirty="0"/>
              <a:t>, use Global </a:t>
            </a:r>
            <a:r>
              <a:rPr lang="it-IT" dirty="0" err="1"/>
              <a:t>Temporary</a:t>
            </a:r>
            <a:r>
              <a:rPr lang="it-IT" dirty="0"/>
              <a:t> </a:t>
            </a:r>
            <a:r>
              <a:rPr lang="it-IT" dirty="0" err="1"/>
              <a:t>Tables</a:t>
            </a:r>
            <a:r>
              <a:rPr lang="it-IT" dirty="0"/>
              <a:t> for bulk </a:t>
            </a:r>
            <a:r>
              <a:rPr lang="it-IT" dirty="0" err="1"/>
              <a:t>inserts</a:t>
            </a:r>
            <a:r>
              <a:rPr lang="it-IT" dirty="0"/>
              <a:t> of the large </a:t>
            </a:r>
            <a:r>
              <a:rPr lang="it-IT" dirty="0" err="1"/>
              <a:t>recordsets</a:t>
            </a:r>
            <a:r>
              <a:rPr lang="it-IT" dirty="0"/>
              <a:t>, </a:t>
            </a:r>
          </a:p>
          <a:p>
            <a:pPr lvl="1"/>
            <a:r>
              <a:rPr lang="it-IT" dirty="0"/>
              <a:t>and </a:t>
            </a:r>
            <a:r>
              <a:rPr lang="it-IT" dirty="0" err="1"/>
              <a:t>then</a:t>
            </a:r>
            <a:r>
              <a:rPr lang="it-IT" dirty="0"/>
              <a:t> transfer </a:t>
            </a:r>
            <a:r>
              <a:rPr lang="it-IT" dirty="0" err="1"/>
              <a:t>records</a:t>
            </a:r>
            <a:r>
              <a:rPr lang="it-IT" dirty="0"/>
              <a:t> </a:t>
            </a:r>
            <a:r>
              <a:rPr lang="it-IT" dirty="0" err="1"/>
              <a:t>into</a:t>
            </a:r>
            <a:r>
              <a:rPr lang="it-IT" dirty="0"/>
              <a:t> the </a:t>
            </a:r>
            <a:r>
              <a:rPr lang="it-IT" dirty="0" err="1"/>
              <a:t>permanent</a:t>
            </a:r>
            <a:r>
              <a:rPr lang="it-IT" dirty="0"/>
              <a:t> </a:t>
            </a:r>
            <a:r>
              <a:rPr lang="it-IT" dirty="0" err="1"/>
              <a:t>table</a:t>
            </a:r>
            <a:r>
              <a:rPr lang="it-IT" dirty="0"/>
              <a:t>. </a:t>
            </a:r>
          </a:p>
        </p:txBody>
      </p:sp>
      <p:sp>
        <p:nvSpPr>
          <p:cNvPr id="4" name="Rettangolo 3"/>
          <p:cNvSpPr/>
          <p:nvPr/>
        </p:nvSpPr>
        <p:spPr>
          <a:xfrm>
            <a:off x="2375555" y="3294668"/>
            <a:ext cx="1272618" cy="74943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it-IT" sz="1050" dirty="0"/>
              <a:t>GTT</a:t>
            </a:r>
          </a:p>
        </p:txBody>
      </p:sp>
      <p:sp>
        <p:nvSpPr>
          <p:cNvPr id="5" name="Rettangolo 4"/>
          <p:cNvSpPr/>
          <p:nvPr/>
        </p:nvSpPr>
        <p:spPr>
          <a:xfrm>
            <a:off x="4943181" y="3294668"/>
            <a:ext cx="1272618" cy="74943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it-IT" sz="1050" dirty="0"/>
              <a:t>TABLE</a:t>
            </a:r>
          </a:p>
        </p:txBody>
      </p:sp>
      <p:cxnSp>
        <p:nvCxnSpPr>
          <p:cNvPr id="7" name="Connettore 2 6"/>
          <p:cNvCxnSpPr/>
          <p:nvPr/>
        </p:nvCxnSpPr>
        <p:spPr>
          <a:xfrm flipV="1">
            <a:off x="1265549" y="4044099"/>
            <a:ext cx="1011025" cy="4949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CasellaDiTesto 7"/>
          <p:cNvSpPr txBox="1"/>
          <p:nvPr/>
        </p:nvSpPr>
        <p:spPr>
          <a:xfrm>
            <a:off x="1024703" y="3904951"/>
            <a:ext cx="716863" cy="415498"/>
          </a:xfrm>
          <a:prstGeom prst="rect">
            <a:avLst/>
          </a:prstGeom>
          <a:noFill/>
        </p:spPr>
        <p:txBody>
          <a:bodyPr wrap="none" rtlCol="0">
            <a:spAutoFit/>
          </a:bodyPr>
          <a:lstStyle/>
          <a:p>
            <a:r>
              <a:rPr lang="it-IT" sz="1050" dirty="0"/>
              <a:t>Massive </a:t>
            </a:r>
          </a:p>
          <a:p>
            <a:r>
              <a:rPr lang="it-IT" sz="1050" dirty="0" err="1"/>
              <a:t>insert</a:t>
            </a:r>
            <a:endParaRPr lang="it-IT" sz="1050" dirty="0"/>
          </a:p>
        </p:txBody>
      </p:sp>
      <p:sp>
        <p:nvSpPr>
          <p:cNvPr id="10" name="Figura a mano libera 9"/>
          <p:cNvSpPr/>
          <p:nvPr/>
        </p:nvSpPr>
        <p:spPr>
          <a:xfrm>
            <a:off x="2500036" y="4037826"/>
            <a:ext cx="1117510" cy="901035"/>
          </a:xfrm>
          <a:custGeom>
            <a:avLst/>
            <a:gdLst>
              <a:gd name="connsiteX0" fmla="*/ 107403 w 1490013"/>
              <a:gd name="connsiteY0" fmla="*/ 27218 h 1201380"/>
              <a:gd name="connsiteX1" fmla="*/ 135683 w 1490013"/>
              <a:gd name="connsiteY1" fmla="*/ 1149007 h 1201380"/>
              <a:gd name="connsiteX2" fmla="*/ 1446009 w 1490013"/>
              <a:gd name="connsiteY2" fmla="*/ 922764 h 1201380"/>
              <a:gd name="connsiteX3" fmla="*/ 1182058 w 1490013"/>
              <a:gd name="connsiteY3" fmla="*/ 93205 h 1201380"/>
              <a:gd name="connsiteX4" fmla="*/ 1200912 w 1490013"/>
              <a:gd name="connsiteY4" fmla="*/ 55498 h 1201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0013" h="1201380">
                <a:moveTo>
                  <a:pt x="107403" y="27218"/>
                </a:moveTo>
                <a:cubicBezTo>
                  <a:pt x="9992" y="513483"/>
                  <a:pt x="-87418" y="999749"/>
                  <a:pt x="135683" y="1149007"/>
                </a:cubicBezTo>
                <a:cubicBezTo>
                  <a:pt x="358784" y="1298265"/>
                  <a:pt x="1271613" y="1098731"/>
                  <a:pt x="1446009" y="922764"/>
                </a:cubicBezTo>
                <a:cubicBezTo>
                  <a:pt x="1620405" y="746797"/>
                  <a:pt x="1222907" y="237749"/>
                  <a:pt x="1182058" y="93205"/>
                </a:cubicBezTo>
                <a:cubicBezTo>
                  <a:pt x="1141209" y="-51339"/>
                  <a:pt x="1171060" y="2079"/>
                  <a:pt x="1200912" y="5549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50"/>
          </a:p>
        </p:txBody>
      </p:sp>
      <p:sp>
        <p:nvSpPr>
          <p:cNvPr id="11" name="CasellaDiTesto 10"/>
          <p:cNvSpPr txBox="1"/>
          <p:nvPr/>
        </p:nvSpPr>
        <p:spPr>
          <a:xfrm>
            <a:off x="2736130" y="4389700"/>
            <a:ext cx="657552" cy="253916"/>
          </a:xfrm>
          <a:prstGeom prst="rect">
            <a:avLst/>
          </a:prstGeom>
          <a:noFill/>
        </p:spPr>
        <p:txBody>
          <a:bodyPr wrap="none" rtlCol="0">
            <a:spAutoFit/>
          </a:bodyPr>
          <a:lstStyle/>
          <a:p>
            <a:r>
              <a:rPr lang="it-IT" sz="1050" dirty="0" err="1"/>
              <a:t>process</a:t>
            </a:r>
            <a:endParaRPr lang="it-IT" sz="1050" dirty="0"/>
          </a:p>
        </p:txBody>
      </p:sp>
      <p:cxnSp>
        <p:nvCxnSpPr>
          <p:cNvPr id="13" name="Connettore 2 12"/>
          <p:cNvCxnSpPr>
            <a:endCxn id="5" idx="1"/>
          </p:cNvCxnSpPr>
          <p:nvPr/>
        </p:nvCxnSpPr>
        <p:spPr>
          <a:xfrm>
            <a:off x="3742026" y="3669383"/>
            <a:ext cx="1201155"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Titolo 1">
            <a:extLst>
              <a:ext uri="{FF2B5EF4-FFF2-40B4-BE49-F238E27FC236}">
                <a16:creationId xmlns:a16="http://schemas.microsoft.com/office/drawing/2014/main" id="{BF0D8E02-9976-4046-8774-FC1688BECE49}"/>
              </a:ext>
            </a:extLst>
          </p:cNvPr>
          <p:cNvSpPr txBox="1">
            <a:spLocks/>
          </p:cNvSpPr>
          <p:nvPr/>
        </p:nvSpPr>
        <p:spPr>
          <a:xfrm>
            <a:off x="0" y="0"/>
            <a:ext cx="9144000" cy="745436"/>
          </a:xfrm>
          <a:prstGeom prst="rect">
            <a:avLst/>
          </a:prstGeom>
          <a:solidFill>
            <a:srgbClr val="C27BA0"/>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a:solidFill>
                  <a:schemeClr val="bg1"/>
                </a:solidFill>
                <a:latin typeface="+mj-lt"/>
                <a:ea typeface="+mj-ea"/>
                <a:cs typeface="+mj-cs"/>
              </a:rPr>
              <a:t>GTT for fast </a:t>
            </a:r>
            <a:r>
              <a:rPr lang="it-IT" sz="4200" b="0" i="1" kern="1200" dirty="0" err="1">
                <a:solidFill>
                  <a:schemeClr val="bg1"/>
                </a:solidFill>
                <a:latin typeface="+mj-lt"/>
                <a:ea typeface="+mj-ea"/>
                <a:cs typeface="+mj-cs"/>
              </a:rPr>
              <a:t>insert</a:t>
            </a:r>
            <a:endParaRPr lang="it-IT" sz="4200" b="0" i="1" kern="1200" dirty="0">
              <a:solidFill>
                <a:schemeClr val="bg1"/>
              </a:solidFill>
              <a:latin typeface="+mj-lt"/>
              <a:ea typeface="+mj-ea"/>
              <a:cs typeface="+mj-cs"/>
            </a:endParaRPr>
          </a:p>
        </p:txBody>
      </p:sp>
    </p:spTree>
    <p:extLst>
      <p:ext uri="{BB962C8B-B14F-4D97-AF65-F5344CB8AC3E}">
        <p14:creationId xmlns:p14="http://schemas.microsoft.com/office/powerpoint/2010/main" val="19458487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lstStyle/>
          <a:p>
            <a:r>
              <a:rPr lang="it-IT" sz="2400" b="1" dirty="0" err="1">
                <a:solidFill>
                  <a:srgbClr val="C27BA0"/>
                </a:solidFill>
              </a:rPr>
              <a:t>Avoid</a:t>
            </a:r>
            <a:r>
              <a:rPr lang="it-IT" sz="2400" b="1" dirty="0">
                <a:solidFill>
                  <a:srgbClr val="C27BA0"/>
                </a:solidFill>
              </a:rPr>
              <a:t> </a:t>
            </a:r>
            <a:r>
              <a:rPr lang="it-IT" sz="2400" b="1" dirty="0" err="1">
                <a:solidFill>
                  <a:srgbClr val="C27BA0"/>
                </a:solidFill>
              </a:rPr>
              <a:t>unnecessary</a:t>
            </a:r>
            <a:r>
              <a:rPr lang="it-IT" sz="2400" b="1" dirty="0">
                <a:solidFill>
                  <a:srgbClr val="C27BA0"/>
                </a:solidFill>
              </a:rPr>
              <a:t> </a:t>
            </a:r>
            <a:r>
              <a:rPr lang="it-IT" sz="2400" b="1" dirty="0" err="1">
                <a:solidFill>
                  <a:srgbClr val="C27BA0"/>
                </a:solidFill>
              </a:rPr>
              <a:t>indices</a:t>
            </a:r>
            <a:endParaRPr lang="it-IT" sz="2400" b="1" dirty="0">
              <a:solidFill>
                <a:srgbClr val="C27BA0"/>
              </a:solidFill>
            </a:endParaRPr>
          </a:p>
          <a:p>
            <a:pPr lvl="1"/>
            <a:r>
              <a:rPr lang="it-IT" dirty="0"/>
              <a:t>Use </a:t>
            </a:r>
            <a:r>
              <a:rPr lang="it-IT" dirty="0" err="1"/>
              <a:t>fewer</a:t>
            </a:r>
            <a:r>
              <a:rPr lang="it-IT" dirty="0"/>
              <a:t> </a:t>
            </a:r>
            <a:r>
              <a:rPr lang="it-IT" dirty="0" err="1"/>
              <a:t>indices</a:t>
            </a:r>
            <a:r>
              <a:rPr lang="it-IT" dirty="0"/>
              <a:t> for </a:t>
            </a:r>
            <a:r>
              <a:rPr lang="it-IT" dirty="0" err="1"/>
              <a:t>tables</a:t>
            </a:r>
            <a:r>
              <a:rPr lang="it-IT" dirty="0"/>
              <a:t> with intensive </a:t>
            </a:r>
            <a:r>
              <a:rPr lang="it-IT" dirty="0" err="1"/>
              <a:t>inserts</a:t>
            </a:r>
            <a:r>
              <a:rPr lang="it-IT" dirty="0"/>
              <a:t> and </a:t>
            </a:r>
            <a:r>
              <a:rPr lang="it-IT" dirty="0" err="1"/>
              <a:t>updates</a:t>
            </a:r>
            <a:r>
              <a:rPr lang="it-IT" dirty="0"/>
              <a:t>. </a:t>
            </a:r>
          </a:p>
          <a:p>
            <a:pPr lvl="1"/>
            <a:r>
              <a:rPr lang="it-IT" dirty="0" err="1"/>
              <a:t>Each</a:t>
            </a:r>
            <a:r>
              <a:rPr lang="it-IT" dirty="0"/>
              <a:t> </a:t>
            </a:r>
            <a:r>
              <a:rPr lang="it-IT" dirty="0" err="1"/>
              <a:t>index</a:t>
            </a:r>
            <a:r>
              <a:rPr lang="it-IT" dirty="0"/>
              <a:t> </a:t>
            </a:r>
            <a:r>
              <a:rPr lang="it-IT" dirty="0" err="1"/>
              <a:t>adds</a:t>
            </a:r>
            <a:r>
              <a:rPr lang="it-IT" dirty="0"/>
              <a:t> </a:t>
            </a:r>
            <a:r>
              <a:rPr lang="it-IT" dirty="0" err="1"/>
              <a:t>significant</a:t>
            </a:r>
            <a:r>
              <a:rPr lang="it-IT" dirty="0"/>
              <a:t> </a:t>
            </a:r>
            <a:r>
              <a:rPr lang="it-IT" dirty="0" err="1"/>
              <a:t>overhead</a:t>
            </a:r>
            <a:r>
              <a:rPr lang="it-IT" dirty="0"/>
              <a:t> for </a:t>
            </a:r>
            <a:r>
              <a:rPr lang="it-IT" dirty="0" err="1"/>
              <a:t>insert</a:t>
            </a:r>
            <a:r>
              <a:rPr lang="it-IT" dirty="0"/>
              <a:t>, update, delete, and </a:t>
            </a:r>
            <a:r>
              <a:rPr lang="it-IT" dirty="0" err="1"/>
              <a:t>garbage</a:t>
            </a:r>
            <a:r>
              <a:rPr lang="it-IT" dirty="0"/>
              <a:t> </a:t>
            </a:r>
            <a:r>
              <a:rPr lang="it-IT" dirty="0" err="1"/>
              <a:t>collection</a:t>
            </a:r>
            <a:r>
              <a:rPr lang="it-IT" dirty="0"/>
              <a:t> </a:t>
            </a:r>
            <a:r>
              <a:rPr lang="it-IT" dirty="0" err="1"/>
              <a:t>operations</a:t>
            </a:r>
            <a:r>
              <a:rPr lang="it-IT" dirty="0"/>
              <a:t> </a:t>
            </a:r>
          </a:p>
          <a:p>
            <a:pPr lvl="1"/>
            <a:r>
              <a:rPr lang="it-IT" dirty="0" err="1"/>
              <a:t>There</a:t>
            </a:r>
            <a:r>
              <a:rPr lang="it-IT" dirty="0"/>
              <a:t> </a:t>
            </a:r>
            <a:r>
              <a:rPr lang="it-IT" dirty="0" err="1"/>
              <a:t>could</a:t>
            </a:r>
            <a:r>
              <a:rPr lang="it-IT" dirty="0"/>
              <a:t> be 3-4 </a:t>
            </a:r>
            <a:r>
              <a:rPr lang="it-IT" dirty="0" err="1"/>
              <a:t>additional</a:t>
            </a:r>
            <a:r>
              <a:rPr lang="it-IT" dirty="0"/>
              <a:t> page </a:t>
            </a:r>
            <a:r>
              <a:rPr lang="it-IT" dirty="0" err="1"/>
              <a:t>reads</a:t>
            </a:r>
            <a:r>
              <a:rPr lang="it-IT" dirty="0"/>
              <a:t> and </a:t>
            </a:r>
            <a:r>
              <a:rPr lang="it-IT" dirty="0" err="1"/>
              <a:t>writes</a:t>
            </a:r>
            <a:r>
              <a:rPr lang="it-IT" dirty="0"/>
              <a:t> </a:t>
            </a:r>
            <a:r>
              <a:rPr lang="it-IT" dirty="0" err="1"/>
              <a:t>when</a:t>
            </a:r>
            <a:r>
              <a:rPr lang="it-IT" dirty="0"/>
              <a:t> the single record </a:t>
            </a:r>
            <a:r>
              <a:rPr lang="it-IT" dirty="0" err="1"/>
              <a:t>is</a:t>
            </a:r>
            <a:r>
              <a:rPr lang="it-IT" dirty="0"/>
              <a:t> </a:t>
            </a:r>
            <a:r>
              <a:rPr lang="it-IT" dirty="0" err="1"/>
              <a:t>being</a:t>
            </a:r>
            <a:r>
              <a:rPr lang="it-IT" dirty="0"/>
              <a:t> </a:t>
            </a:r>
            <a:r>
              <a:rPr lang="it-IT" dirty="0" err="1"/>
              <a:t>inserted</a:t>
            </a:r>
            <a:r>
              <a:rPr lang="it-IT" dirty="0"/>
              <a:t>, </a:t>
            </a:r>
            <a:r>
              <a:rPr lang="it-IT" dirty="0" err="1"/>
              <a:t>updated</a:t>
            </a:r>
            <a:r>
              <a:rPr lang="it-IT" dirty="0"/>
              <a:t>, </a:t>
            </a:r>
            <a:r>
              <a:rPr lang="it-IT" dirty="0" err="1"/>
              <a:t>deleted</a:t>
            </a:r>
            <a:r>
              <a:rPr lang="it-IT" dirty="0"/>
              <a:t>, </a:t>
            </a:r>
            <a:r>
              <a:rPr lang="it-IT" dirty="0" err="1"/>
              <a:t>cleaned</a:t>
            </a:r>
            <a:r>
              <a:rPr lang="it-IT" dirty="0"/>
              <a:t> for </a:t>
            </a:r>
            <a:r>
              <a:rPr lang="it-IT" dirty="0" err="1"/>
              <a:t>each</a:t>
            </a:r>
            <a:r>
              <a:rPr lang="it-IT" dirty="0"/>
              <a:t> </a:t>
            </a:r>
            <a:r>
              <a:rPr lang="it-IT" dirty="0" err="1"/>
              <a:t>index</a:t>
            </a:r>
            <a:r>
              <a:rPr lang="it-IT" dirty="0"/>
              <a:t>.</a:t>
            </a:r>
          </a:p>
        </p:txBody>
      </p:sp>
      <p:sp>
        <p:nvSpPr>
          <p:cNvPr id="6" name="Titolo 1">
            <a:extLst>
              <a:ext uri="{FF2B5EF4-FFF2-40B4-BE49-F238E27FC236}">
                <a16:creationId xmlns:a16="http://schemas.microsoft.com/office/drawing/2014/main" id="{18F50F80-36AF-4CC9-8B98-D2DA8BD87288}"/>
              </a:ext>
            </a:extLst>
          </p:cNvPr>
          <p:cNvSpPr txBox="1">
            <a:spLocks/>
          </p:cNvSpPr>
          <p:nvPr/>
        </p:nvSpPr>
        <p:spPr>
          <a:xfrm>
            <a:off x="0" y="0"/>
            <a:ext cx="9144000" cy="745436"/>
          </a:xfrm>
          <a:prstGeom prst="rect">
            <a:avLst/>
          </a:prstGeom>
          <a:solidFill>
            <a:srgbClr val="C27BA0"/>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a:solidFill>
                  <a:schemeClr val="bg1"/>
                </a:solidFill>
                <a:latin typeface="+mj-lt"/>
                <a:ea typeface="+mj-ea"/>
                <a:cs typeface="+mj-cs"/>
              </a:rPr>
              <a:t>No more indexes</a:t>
            </a:r>
          </a:p>
        </p:txBody>
      </p:sp>
    </p:spTree>
    <p:extLst>
      <p:ext uri="{BB962C8B-B14F-4D97-AF65-F5344CB8AC3E}">
        <p14:creationId xmlns:p14="http://schemas.microsoft.com/office/powerpoint/2010/main" val="426469401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lstStyle/>
          <a:p>
            <a:r>
              <a:rPr lang="it-IT" sz="2400" dirty="0" err="1"/>
              <a:t>Replace</a:t>
            </a:r>
            <a:r>
              <a:rPr lang="it-IT" sz="2400" dirty="0"/>
              <a:t> </a:t>
            </a:r>
            <a:r>
              <a:rPr lang="it-IT" sz="2400" dirty="0" err="1"/>
              <a:t>UDFs</a:t>
            </a:r>
            <a:r>
              <a:rPr lang="it-IT" sz="2400" dirty="0"/>
              <a:t> with embedded </a:t>
            </a:r>
            <a:r>
              <a:rPr lang="it-IT" sz="2400" dirty="0" err="1"/>
              <a:t>functions</a:t>
            </a:r>
            <a:r>
              <a:rPr lang="it-IT" sz="2400" dirty="0"/>
              <a:t> calls</a:t>
            </a:r>
          </a:p>
          <a:p>
            <a:r>
              <a:rPr lang="it-IT" sz="2400" dirty="0" err="1"/>
              <a:t>Many</a:t>
            </a:r>
            <a:r>
              <a:rPr lang="it-IT" sz="2400" dirty="0"/>
              <a:t> embedded </a:t>
            </a:r>
            <a:r>
              <a:rPr lang="it-IT" sz="2400" dirty="0" err="1"/>
              <a:t>functions</a:t>
            </a:r>
            <a:r>
              <a:rPr lang="it-IT" sz="2400" dirty="0"/>
              <a:t> </a:t>
            </a:r>
            <a:r>
              <a:rPr lang="it-IT" sz="2400" dirty="0" err="1"/>
              <a:t>were</a:t>
            </a:r>
            <a:r>
              <a:rPr lang="it-IT" sz="2400" dirty="0"/>
              <a:t> </a:t>
            </a:r>
            <a:r>
              <a:rPr lang="it-IT" sz="2400" dirty="0" err="1"/>
              <a:t>added</a:t>
            </a:r>
            <a:r>
              <a:rPr lang="it-IT" sz="2400" dirty="0"/>
              <a:t> in the </a:t>
            </a:r>
            <a:r>
              <a:rPr lang="it-IT" sz="2400" dirty="0" err="1"/>
              <a:t>recent</a:t>
            </a:r>
            <a:r>
              <a:rPr lang="it-IT" sz="2400" dirty="0"/>
              <a:t> </a:t>
            </a:r>
            <a:r>
              <a:rPr lang="it-IT" sz="2400" dirty="0" err="1"/>
              <a:t>versions</a:t>
            </a:r>
            <a:r>
              <a:rPr lang="it-IT" sz="2400" dirty="0"/>
              <a:t> of </a:t>
            </a:r>
            <a:r>
              <a:rPr lang="it-IT" sz="2400" dirty="0" err="1"/>
              <a:t>Firebird</a:t>
            </a:r>
            <a:r>
              <a:rPr lang="it-IT" sz="2400" dirty="0"/>
              <a:t>, </a:t>
            </a:r>
            <a:r>
              <a:rPr lang="it-IT" sz="2400" dirty="0" err="1"/>
              <a:t>which</a:t>
            </a:r>
            <a:r>
              <a:rPr lang="it-IT" sz="2400" dirty="0"/>
              <a:t> </a:t>
            </a:r>
            <a:r>
              <a:rPr lang="it-IT" sz="2400" dirty="0" err="1"/>
              <a:t>offer</a:t>
            </a:r>
            <a:r>
              <a:rPr lang="it-IT" sz="2400" dirty="0"/>
              <a:t> </a:t>
            </a:r>
            <a:r>
              <a:rPr lang="it-IT" sz="2400" dirty="0" err="1"/>
              <a:t>functionality</a:t>
            </a:r>
            <a:r>
              <a:rPr lang="it-IT" sz="2400" dirty="0"/>
              <a:t> </a:t>
            </a:r>
            <a:r>
              <a:rPr lang="it-IT" sz="2400" dirty="0" err="1"/>
              <a:t>previously</a:t>
            </a:r>
            <a:r>
              <a:rPr lang="it-IT" sz="2400" dirty="0"/>
              <a:t> </a:t>
            </a:r>
            <a:r>
              <a:rPr lang="it-IT" sz="2400" dirty="0" err="1"/>
              <a:t>available</a:t>
            </a:r>
            <a:r>
              <a:rPr lang="it-IT" sz="2400" dirty="0"/>
              <a:t> </a:t>
            </a:r>
            <a:r>
              <a:rPr lang="it-IT" sz="2400" dirty="0" err="1"/>
              <a:t>only</a:t>
            </a:r>
            <a:r>
              <a:rPr lang="it-IT" sz="2400" dirty="0"/>
              <a:t> in UDF libraries. </a:t>
            </a:r>
          </a:p>
          <a:p>
            <a:r>
              <a:rPr lang="it-IT" sz="2400" dirty="0" err="1"/>
              <a:t>Replace</a:t>
            </a:r>
            <a:r>
              <a:rPr lang="it-IT" sz="2400" dirty="0"/>
              <a:t> </a:t>
            </a:r>
            <a:r>
              <a:rPr lang="it-IT" sz="2400" dirty="0" err="1"/>
              <a:t>such</a:t>
            </a:r>
            <a:r>
              <a:rPr lang="it-IT" sz="2400" dirty="0"/>
              <a:t> </a:t>
            </a:r>
            <a:r>
              <a:rPr lang="it-IT" sz="2400" dirty="0" err="1"/>
              <a:t>functions</a:t>
            </a:r>
            <a:r>
              <a:rPr lang="it-IT" sz="2400" dirty="0"/>
              <a:t> </a:t>
            </a:r>
            <a:r>
              <a:rPr lang="it-IT" sz="2400" dirty="0" err="1"/>
              <a:t>where</a:t>
            </a:r>
            <a:r>
              <a:rPr lang="it-IT" sz="2400" dirty="0"/>
              <a:t> </a:t>
            </a:r>
            <a:r>
              <a:rPr lang="it-IT" sz="2400" dirty="0" err="1"/>
              <a:t>possible</a:t>
            </a:r>
            <a:r>
              <a:rPr lang="it-IT" sz="2400" dirty="0"/>
              <a:t>, </a:t>
            </a:r>
            <a:r>
              <a:rPr lang="it-IT" sz="2400" dirty="0" err="1"/>
              <a:t>since</a:t>
            </a:r>
            <a:r>
              <a:rPr lang="it-IT" sz="2400" dirty="0"/>
              <a:t> embedded </a:t>
            </a:r>
            <a:r>
              <a:rPr lang="it-IT" sz="2400" dirty="0" err="1"/>
              <a:t>functions</a:t>
            </a:r>
            <a:r>
              <a:rPr lang="it-IT" sz="2400" dirty="0"/>
              <a:t> work up to 3 times </a:t>
            </a:r>
            <a:r>
              <a:rPr lang="it-IT" sz="2400" dirty="0" err="1"/>
              <a:t>faster</a:t>
            </a:r>
            <a:r>
              <a:rPr lang="it-IT" sz="2400" dirty="0"/>
              <a:t> </a:t>
            </a:r>
            <a:r>
              <a:rPr lang="it-IT" sz="2400" dirty="0" err="1"/>
              <a:t>than</a:t>
            </a:r>
            <a:r>
              <a:rPr lang="it-IT" sz="2400" dirty="0"/>
              <a:t> </a:t>
            </a:r>
            <a:r>
              <a:rPr lang="it-IT" sz="2400" dirty="0" err="1"/>
              <a:t>UDFs</a:t>
            </a:r>
            <a:r>
              <a:rPr lang="it-IT" sz="2400" dirty="0"/>
              <a:t>.</a:t>
            </a:r>
          </a:p>
          <a:p>
            <a:r>
              <a:rPr lang="it-IT" sz="2400" b="1" dirty="0" err="1">
                <a:solidFill>
                  <a:srgbClr val="C27BA0"/>
                </a:solidFill>
              </a:rPr>
              <a:t>Deprecated</a:t>
            </a:r>
            <a:r>
              <a:rPr lang="it-IT" sz="2400" b="1" dirty="0">
                <a:solidFill>
                  <a:srgbClr val="C27BA0"/>
                </a:solidFill>
              </a:rPr>
              <a:t> in </a:t>
            </a:r>
            <a:r>
              <a:rPr lang="it-IT" sz="2400" b="1" dirty="0" err="1">
                <a:solidFill>
                  <a:srgbClr val="C27BA0"/>
                </a:solidFill>
              </a:rPr>
              <a:t>Firebird</a:t>
            </a:r>
            <a:r>
              <a:rPr lang="it-IT" sz="2400" b="1" dirty="0">
                <a:solidFill>
                  <a:srgbClr val="C27BA0"/>
                </a:solidFill>
              </a:rPr>
              <a:t> 4.x</a:t>
            </a:r>
          </a:p>
        </p:txBody>
      </p:sp>
      <p:sp>
        <p:nvSpPr>
          <p:cNvPr id="6" name="Titolo 1">
            <a:extLst>
              <a:ext uri="{FF2B5EF4-FFF2-40B4-BE49-F238E27FC236}">
                <a16:creationId xmlns:a16="http://schemas.microsoft.com/office/drawing/2014/main" id="{A048BF18-ECA5-4FD5-A494-FBE1B03E9761}"/>
              </a:ext>
            </a:extLst>
          </p:cNvPr>
          <p:cNvSpPr txBox="1">
            <a:spLocks/>
          </p:cNvSpPr>
          <p:nvPr/>
        </p:nvSpPr>
        <p:spPr>
          <a:xfrm>
            <a:off x="0" y="0"/>
            <a:ext cx="9144000" cy="745436"/>
          </a:xfrm>
          <a:prstGeom prst="rect">
            <a:avLst/>
          </a:prstGeom>
          <a:solidFill>
            <a:srgbClr val="C27BA0"/>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err="1">
                <a:solidFill>
                  <a:schemeClr val="bg1"/>
                </a:solidFill>
                <a:latin typeface="+mj-lt"/>
                <a:ea typeface="+mj-ea"/>
                <a:cs typeface="+mj-cs"/>
              </a:rPr>
              <a:t>Don’t</a:t>
            </a:r>
            <a:r>
              <a:rPr lang="it-IT" sz="4200" b="0" i="1" kern="1200" dirty="0">
                <a:solidFill>
                  <a:schemeClr val="bg1"/>
                </a:solidFill>
                <a:latin typeface="+mj-lt"/>
                <a:ea typeface="+mj-ea"/>
                <a:cs typeface="+mj-cs"/>
              </a:rPr>
              <a:t> use UDF</a:t>
            </a:r>
          </a:p>
        </p:txBody>
      </p:sp>
    </p:spTree>
    <p:extLst>
      <p:ext uri="{BB962C8B-B14F-4D97-AF65-F5344CB8AC3E}">
        <p14:creationId xmlns:p14="http://schemas.microsoft.com/office/powerpoint/2010/main" val="3695457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541882" y="745436"/>
            <a:ext cx="7886700" cy="3748140"/>
          </a:xfrm>
        </p:spPr>
        <p:txBody>
          <a:bodyPr/>
          <a:lstStyle/>
          <a:p>
            <a:r>
              <a:rPr lang="it-IT" sz="2400" dirty="0"/>
              <a:t>Use </a:t>
            </a:r>
            <a:r>
              <a:rPr lang="it-IT" sz="2400" b="1" dirty="0" err="1">
                <a:solidFill>
                  <a:srgbClr val="C27BA0"/>
                </a:solidFill>
              </a:rPr>
              <a:t>read-only</a:t>
            </a:r>
            <a:r>
              <a:rPr lang="it-IT" sz="2400" b="1" dirty="0">
                <a:solidFill>
                  <a:srgbClr val="C27BA0"/>
                </a:solidFill>
              </a:rPr>
              <a:t> </a:t>
            </a:r>
            <a:r>
              <a:rPr lang="it-IT" sz="2400" b="1" dirty="0" err="1">
                <a:solidFill>
                  <a:srgbClr val="C27BA0"/>
                </a:solidFill>
              </a:rPr>
              <a:t>transactions</a:t>
            </a:r>
            <a:r>
              <a:rPr lang="it-IT" sz="2400" b="1" dirty="0">
                <a:solidFill>
                  <a:srgbClr val="C27BA0"/>
                </a:solidFill>
              </a:rPr>
              <a:t> for </a:t>
            </a:r>
            <a:r>
              <a:rPr lang="it-IT" sz="2400" b="1" dirty="0" err="1">
                <a:solidFill>
                  <a:srgbClr val="C27BA0"/>
                </a:solidFill>
              </a:rPr>
              <a:t>read</a:t>
            </a:r>
            <a:r>
              <a:rPr lang="it-IT" sz="2400" b="1" dirty="0">
                <a:solidFill>
                  <a:srgbClr val="C27BA0"/>
                </a:solidFill>
              </a:rPr>
              <a:t> </a:t>
            </a:r>
            <a:r>
              <a:rPr lang="it-IT" sz="2400" b="1" dirty="0" err="1">
                <a:solidFill>
                  <a:srgbClr val="C27BA0"/>
                </a:solidFill>
              </a:rPr>
              <a:t>operations</a:t>
            </a:r>
            <a:endParaRPr lang="it-IT" sz="2400" b="1" dirty="0">
              <a:solidFill>
                <a:srgbClr val="C27BA0"/>
              </a:solidFill>
            </a:endParaRPr>
          </a:p>
          <a:p>
            <a:pPr lvl="1"/>
            <a:endParaRPr lang="it-IT" dirty="0"/>
          </a:p>
          <a:p>
            <a:pPr lvl="1"/>
            <a:r>
              <a:rPr lang="it-IT" dirty="0"/>
              <a:t>Use </a:t>
            </a:r>
            <a:r>
              <a:rPr lang="it-IT" dirty="0" err="1"/>
              <a:t>read-only</a:t>
            </a:r>
            <a:r>
              <a:rPr lang="it-IT" dirty="0"/>
              <a:t> </a:t>
            </a:r>
            <a:r>
              <a:rPr lang="it-IT" dirty="0" err="1"/>
              <a:t>transactions</a:t>
            </a:r>
            <a:r>
              <a:rPr lang="it-IT" dirty="0"/>
              <a:t> for </a:t>
            </a:r>
            <a:r>
              <a:rPr lang="it-IT" dirty="0" err="1"/>
              <a:t>operations</a:t>
            </a:r>
            <a:r>
              <a:rPr lang="it-IT" dirty="0"/>
              <a:t> </a:t>
            </a:r>
            <a:r>
              <a:rPr lang="it-IT" dirty="0" err="1"/>
              <a:t>which</a:t>
            </a:r>
            <a:r>
              <a:rPr lang="it-IT" dirty="0"/>
              <a:t> do </a:t>
            </a:r>
            <a:r>
              <a:rPr lang="it-IT" dirty="0" err="1"/>
              <a:t>not</a:t>
            </a:r>
            <a:r>
              <a:rPr lang="it-IT" dirty="0"/>
              <a:t> </a:t>
            </a:r>
            <a:r>
              <a:rPr lang="it-IT" dirty="0" err="1"/>
              <a:t>change</a:t>
            </a:r>
            <a:r>
              <a:rPr lang="it-IT" dirty="0"/>
              <a:t> record (i.e., </a:t>
            </a:r>
            <a:r>
              <a:rPr lang="it-IT" dirty="0" err="1"/>
              <a:t>SELECTs</a:t>
            </a:r>
            <a:r>
              <a:rPr lang="it-IT" dirty="0"/>
              <a:t>) with </a:t>
            </a:r>
            <a:r>
              <a:rPr lang="it-IT" dirty="0" err="1"/>
              <a:t>isolation</a:t>
            </a:r>
            <a:r>
              <a:rPr lang="it-IT" dirty="0"/>
              <a:t> mode = </a:t>
            </a:r>
            <a:r>
              <a:rPr lang="it-IT" dirty="0" err="1"/>
              <a:t>read</a:t>
            </a:r>
            <a:r>
              <a:rPr lang="it-IT" dirty="0"/>
              <a:t> </a:t>
            </a:r>
            <a:r>
              <a:rPr lang="it-IT" dirty="0" err="1"/>
              <a:t>committed</a:t>
            </a:r>
            <a:r>
              <a:rPr lang="it-IT" dirty="0"/>
              <a:t>. </a:t>
            </a:r>
          </a:p>
          <a:p>
            <a:pPr lvl="1"/>
            <a:r>
              <a:rPr lang="it-IT" dirty="0" err="1"/>
              <a:t>Such</a:t>
            </a:r>
            <a:r>
              <a:rPr lang="it-IT" dirty="0"/>
              <a:t> </a:t>
            </a:r>
            <a:r>
              <a:rPr lang="it-IT" dirty="0" err="1"/>
              <a:t>transactions</a:t>
            </a:r>
            <a:r>
              <a:rPr lang="it-IT" dirty="0"/>
              <a:t> do </a:t>
            </a:r>
            <a:r>
              <a:rPr lang="it-IT" dirty="0" err="1"/>
              <a:t>not</a:t>
            </a:r>
            <a:r>
              <a:rPr lang="it-IT" dirty="0"/>
              <a:t> </a:t>
            </a:r>
            <a:r>
              <a:rPr lang="it-IT" dirty="0" err="1"/>
              <a:t>retain</a:t>
            </a:r>
            <a:r>
              <a:rPr lang="it-IT" dirty="0"/>
              <a:t> record </a:t>
            </a:r>
            <a:r>
              <a:rPr lang="it-IT" dirty="0" err="1"/>
              <a:t>versions</a:t>
            </a:r>
            <a:r>
              <a:rPr lang="it-IT" dirty="0"/>
              <a:t> from the </a:t>
            </a:r>
            <a:r>
              <a:rPr lang="it-IT" dirty="0" err="1"/>
              <a:t>garbage</a:t>
            </a:r>
            <a:r>
              <a:rPr lang="it-IT" dirty="0"/>
              <a:t> </a:t>
            </a:r>
            <a:r>
              <a:rPr lang="it-IT" dirty="0" err="1"/>
              <a:t>collection</a:t>
            </a:r>
            <a:r>
              <a:rPr lang="it-IT" dirty="0"/>
              <a:t>, and can </a:t>
            </a:r>
            <a:r>
              <a:rPr lang="it-IT" dirty="0" err="1"/>
              <a:t>run</a:t>
            </a:r>
            <a:r>
              <a:rPr lang="it-IT" dirty="0"/>
              <a:t> </a:t>
            </a:r>
            <a:r>
              <a:rPr lang="it-IT" dirty="0" err="1"/>
              <a:t>indefinitely</a:t>
            </a:r>
            <a:endParaRPr lang="it-IT" dirty="0"/>
          </a:p>
          <a:p>
            <a:pPr lvl="1"/>
            <a:r>
              <a:rPr lang="it-IT" b="1" dirty="0" err="1"/>
              <a:t>They</a:t>
            </a:r>
            <a:r>
              <a:rPr lang="it-IT" b="1" dirty="0"/>
              <a:t> do </a:t>
            </a:r>
            <a:r>
              <a:rPr lang="it-IT" b="1" dirty="0" err="1"/>
              <a:t>not</a:t>
            </a:r>
            <a:r>
              <a:rPr lang="it-IT" b="1" dirty="0"/>
              <a:t> </a:t>
            </a:r>
            <a:r>
              <a:rPr lang="it-IT" b="1" dirty="0" err="1"/>
              <a:t>affect</a:t>
            </a:r>
            <a:r>
              <a:rPr lang="it-IT" b="1" dirty="0"/>
              <a:t> database performance.</a:t>
            </a:r>
          </a:p>
        </p:txBody>
      </p:sp>
      <p:sp>
        <p:nvSpPr>
          <p:cNvPr id="7" name="Titolo 1">
            <a:extLst>
              <a:ext uri="{FF2B5EF4-FFF2-40B4-BE49-F238E27FC236}">
                <a16:creationId xmlns:a16="http://schemas.microsoft.com/office/drawing/2014/main" id="{D5DDF803-414F-4F2D-BC5F-AC6EE7AA2A0F}"/>
              </a:ext>
            </a:extLst>
          </p:cNvPr>
          <p:cNvSpPr txBox="1">
            <a:spLocks/>
          </p:cNvSpPr>
          <p:nvPr/>
        </p:nvSpPr>
        <p:spPr>
          <a:xfrm>
            <a:off x="0" y="0"/>
            <a:ext cx="9144000" cy="745436"/>
          </a:xfrm>
          <a:prstGeom prst="rect">
            <a:avLst/>
          </a:prstGeom>
          <a:solidFill>
            <a:srgbClr val="C27BA0"/>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a:solidFill>
                  <a:schemeClr val="bg1"/>
                </a:solidFill>
                <a:latin typeface="+mj-lt"/>
                <a:ea typeface="+mj-ea"/>
                <a:cs typeface="+mj-cs"/>
              </a:rPr>
              <a:t>Read </a:t>
            </a:r>
            <a:r>
              <a:rPr lang="it-IT" sz="4200" b="0" i="1" kern="1200" dirty="0" err="1">
                <a:solidFill>
                  <a:schemeClr val="bg1"/>
                </a:solidFill>
                <a:latin typeface="+mj-lt"/>
                <a:ea typeface="+mj-ea"/>
                <a:cs typeface="+mj-cs"/>
              </a:rPr>
              <a:t>Transactions</a:t>
            </a:r>
            <a:r>
              <a:rPr lang="it-IT" sz="4200" b="0" i="1" kern="1200" dirty="0">
                <a:solidFill>
                  <a:schemeClr val="bg1"/>
                </a:solidFill>
                <a:latin typeface="+mj-lt"/>
                <a:ea typeface="+mj-ea"/>
                <a:cs typeface="+mj-cs"/>
              </a:rPr>
              <a:t> </a:t>
            </a:r>
          </a:p>
        </p:txBody>
      </p:sp>
    </p:spTree>
    <p:extLst>
      <p:ext uri="{BB962C8B-B14F-4D97-AF65-F5344CB8AC3E}">
        <p14:creationId xmlns:p14="http://schemas.microsoft.com/office/powerpoint/2010/main" val="156369089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535208" y="745436"/>
            <a:ext cx="7886700" cy="4078895"/>
          </a:xfrm>
        </p:spPr>
        <p:txBody>
          <a:bodyPr>
            <a:noAutofit/>
          </a:bodyPr>
          <a:lstStyle/>
          <a:p>
            <a:r>
              <a:rPr lang="it-IT" sz="2400" dirty="0"/>
              <a:t>Use short </a:t>
            </a:r>
            <a:r>
              <a:rPr lang="it-IT" sz="2400" dirty="0" err="1"/>
              <a:t>write</a:t>
            </a:r>
            <a:r>
              <a:rPr lang="it-IT" sz="2400" dirty="0"/>
              <a:t> </a:t>
            </a:r>
            <a:r>
              <a:rPr lang="it-IT" sz="2400" dirty="0" err="1"/>
              <a:t>transactions</a:t>
            </a:r>
            <a:r>
              <a:rPr lang="it-IT" sz="2400" dirty="0"/>
              <a:t> and </a:t>
            </a:r>
            <a:r>
              <a:rPr lang="it-IT" sz="2400" dirty="0" err="1"/>
              <a:t>get</a:t>
            </a:r>
            <a:r>
              <a:rPr lang="it-IT" sz="2400" dirty="0"/>
              <a:t> </a:t>
            </a:r>
            <a:r>
              <a:rPr lang="it-IT" sz="2400" dirty="0" err="1"/>
              <a:t>rid</a:t>
            </a:r>
            <a:r>
              <a:rPr lang="it-IT" sz="2400" dirty="0"/>
              <a:t> of ALL long-running (for </a:t>
            </a:r>
            <a:r>
              <a:rPr lang="it-IT" sz="2400" dirty="0" err="1"/>
              <a:t>operations</a:t>
            </a:r>
            <a:r>
              <a:rPr lang="it-IT" sz="2400" dirty="0"/>
              <a:t> INSERT,UPDATE, DELETE).</a:t>
            </a:r>
          </a:p>
          <a:p>
            <a:r>
              <a:rPr lang="it-IT" sz="2400" b="1" dirty="0">
                <a:solidFill>
                  <a:srgbClr val="C27BA0"/>
                </a:solidFill>
              </a:rPr>
              <a:t>The </a:t>
            </a:r>
            <a:r>
              <a:rPr lang="it-IT" sz="2400" b="1" dirty="0" err="1">
                <a:solidFill>
                  <a:srgbClr val="C27BA0"/>
                </a:solidFill>
              </a:rPr>
              <a:t>shorter</a:t>
            </a:r>
            <a:r>
              <a:rPr lang="it-IT" sz="2400" b="1" dirty="0">
                <a:solidFill>
                  <a:srgbClr val="C27BA0"/>
                </a:solidFill>
              </a:rPr>
              <a:t> </a:t>
            </a:r>
            <a:r>
              <a:rPr lang="it-IT" sz="2400" b="1" dirty="0" err="1">
                <a:solidFill>
                  <a:srgbClr val="C27BA0"/>
                </a:solidFill>
              </a:rPr>
              <a:t>writeable</a:t>
            </a:r>
            <a:r>
              <a:rPr lang="it-IT" sz="2400" b="1" dirty="0">
                <a:solidFill>
                  <a:srgbClr val="C27BA0"/>
                </a:solidFill>
              </a:rPr>
              <a:t> </a:t>
            </a:r>
            <a:r>
              <a:rPr lang="it-IT" sz="2400" b="1" dirty="0" err="1">
                <a:solidFill>
                  <a:srgbClr val="C27BA0"/>
                </a:solidFill>
              </a:rPr>
              <a:t>transaction</a:t>
            </a:r>
            <a:r>
              <a:rPr lang="it-IT" sz="2400" b="1" dirty="0">
                <a:solidFill>
                  <a:srgbClr val="C27BA0"/>
                </a:solidFill>
              </a:rPr>
              <a:t> </a:t>
            </a:r>
            <a:r>
              <a:rPr lang="it-IT" sz="2400" b="1" dirty="0" err="1">
                <a:solidFill>
                  <a:srgbClr val="C27BA0"/>
                </a:solidFill>
              </a:rPr>
              <a:t>is</a:t>
            </a:r>
            <a:r>
              <a:rPr lang="it-IT" sz="2400" b="1" dirty="0">
                <a:solidFill>
                  <a:srgbClr val="C27BA0"/>
                </a:solidFill>
              </a:rPr>
              <a:t>, the </a:t>
            </a:r>
            <a:r>
              <a:rPr lang="it-IT" sz="2400" b="1" dirty="0" err="1">
                <a:solidFill>
                  <a:srgbClr val="C27BA0"/>
                </a:solidFill>
              </a:rPr>
              <a:t>better</a:t>
            </a:r>
            <a:r>
              <a:rPr lang="it-IT" sz="2400" dirty="0">
                <a:solidFill>
                  <a:srgbClr val="C27BA0"/>
                </a:solidFill>
              </a:rPr>
              <a:t>. </a:t>
            </a:r>
          </a:p>
          <a:p>
            <a:pPr marL="38100" indent="0">
              <a:buNone/>
            </a:pPr>
            <a:r>
              <a:rPr lang="it-IT" sz="2000" dirty="0"/>
              <a:t>The short </a:t>
            </a:r>
            <a:r>
              <a:rPr lang="it-IT" sz="2000" dirty="0" err="1"/>
              <a:t>transactions</a:t>
            </a:r>
            <a:r>
              <a:rPr lang="it-IT" sz="2000" dirty="0"/>
              <a:t> </a:t>
            </a:r>
            <a:r>
              <a:rPr lang="it-IT" sz="2000" dirty="0" err="1"/>
              <a:t>retain</a:t>
            </a:r>
            <a:r>
              <a:rPr lang="it-IT" sz="2000" dirty="0"/>
              <a:t> </a:t>
            </a:r>
            <a:r>
              <a:rPr lang="it-IT" sz="2000" dirty="0" err="1"/>
              <a:t>proportionally</a:t>
            </a:r>
            <a:r>
              <a:rPr lang="it-IT" sz="2000" dirty="0"/>
              <a:t> </a:t>
            </a:r>
            <a:r>
              <a:rPr lang="it-IT" sz="2000" dirty="0" err="1"/>
              <a:t>less</a:t>
            </a:r>
            <a:r>
              <a:rPr lang="it-IT" sz="2000" dirty="0"/>
              <a:t> </a:t>
            </a:r>
            <a:r>
              <a:rPr lang="it-IT" sz="2000" dirty="0" err="1"/>
              <a:t>number</a:t>
            </a:r>
            <a:r>
              <a:rPr lang="it-IT" sz="2000" dirty="0"/>
              <a:t> of record </a:t>
            </a:r>
            <a:r>
              <a:rPr lang="it-IT" sz="2000" dirty="0" err="1"/>
              <a:t>versions</a:t>
            </a:r>
            <a:r>
              <a:rPr lang="it-IT" sz="2000" dirty="0"/>
              <a:t> from </a:t>
            </a:r>
            <a:r>
              <a:rPr lang="it-IT" sz="2000" dirty="0" err="1"/>
              <a:t>garbage</a:t>
            </a:r>
            <a:r>
              <a:rPr lang="it-IT" sz="2000" dirty="0"/>
              <a:t> </a:t>
            </a:r>
            <a:r>
              <a:rPr lang="it-IT" sz="2000" dirty="0" err="1"/>
              <a:t>collection</a:t>
            </a:r>
            <a:r>
              <a:rPr lang="it-IT" sz="2000" dirty="0"/>
              <a:t> </a:t>
            </a:r>
            <a:r>
              <a:rPr lang="it-IT" sz="2000" dirty="0" err="1"/>
              <a:t>than</a:t>
            </a:r>
            <a:r>
              <a:rPr lang="it-IT" sz="2000" dirty="0"/>
              <a:t> long-</a:t>
            </a:r>
            <a:r>
              <a:rPr lang="it-IT" sz="2000" dirty="0" err="1"/>
              <a:t>running</a:t>
            </a:r>
            <a:r>
              <a:rPr lang="it-IT" sz="2000" dirty="0"/>
              <a:t>. </a:t>
            </a:r>
            <a:r>
              <a:rPr lang="it-IT" sz="2000" dirty="0" err="1"/>
              <a:t>Unfortunately</a:t>
            </a:r>
            <a:r>
              <a:rPr lang="it-IT" sz="2000" dirty="0"/>
              <a:t>, </a:t>
            </a:r>
            <a:r>
              <a:rPr lang="it-IT" sz="2000" dirty="0" err="1"/>
              <a:t>even</a:t>
            </a:r>
            <a:r>
              <a:rPr lang="it-IT" sz="2000" dirty="0"/>
              <a:t> the single long-</a:t>
            </a:r>
            <a:r>
              <a:rPr lang="it-IT" sz="2000" dirty="0" err="1"/>
              <a:t>running</a:t>
            </a:r>
            <a:r>
              <a:rPr lang="it-IT" sz="2000" dirty="0"/>
              <a:t> </a:t>
            </a:r>
            <a:r>
              <a:rPr lang="it-IT" sz="2000" dirty="0" err="1"/>
              <a:t>transaction</a:t>
            </a:r>
            <a:r>
              <a:rPr lang="it-IT" sz="2000" dirty="0"/>
              <a:t> (from the </a:t>
            </a:r>
            <a:r>
              <a:rPr lang="it-IT" sz="2000" dirty="0" err="1"/>
              <a:t>development</a:t>
            </a:r>
            <a:r>
              <a:rPr lang="it-IT" sz="2000" dirty="0"/>
              <a:t> </a:t>
            </a:r>
            <a:r>
              <a:rPr lang="it-IT" sz="2000" dirty="0" err="1"/>
              <a:t>tool</a:t>
            </a:r>
            <a:r>
              <a:rPr lang="it-IT" sz="2000" dirty="0"/>
              <a:t> </a:t>
            </a:r>
            <a:r>
              <a:rPr lang="it-IT" sz="2000" dirty="0" err="1"/>
              <a:t>left</a:t>
            </a:r>
            <a:r>
              <a:rPr lang="it-IT" sz="2000" dirty="0"/>
              <a:t> open, for </a:t>
            </a:r>
            <a:r>
              <a:rPr lang="it-IT" sz="2000" dirty="0" err="1"/>
              <a:t>example</a:t>
            </a:r>
            <a:r>
              <a:rPr lang="it-IT" sz="2000" dirty="0"/>
              <a:t>) can </a:t>
            </a:r>
            <a:r>
              <a:rPr lang="it-IT" sz="2000" dirty="0" err="1"/>
              <a:t>screw</a:t>
            </a:r>
            <a:r>
              <a:rPr lang="it-IT" sz="2000" dirty="0"/>
              <a:t> the </a:t>
            </a:r>
            <a:r>
              <a:rPr lang="it-IT" sz="2000" dirty="0" err="1"/>
              <a:t>good</a:t>
            </a:r>
            <a:r>
              <a:rPr lang="it-IT" sz="2000" dirty="0"/>
              <a:t> </a:t>
            </a:r>
            <a:r>
              <a:rPr lang="it-IT" sz="2000" dirty="0" err="1"/>
              <a:t>effect</a:t>
            </a:r>
            <a:r>
              <a:rPr lang="it-IT" sz="2000" dirty="0"/>
              <a:t> of </a:t>
            </a:r>
            <a:r>
              <a:rPr lang="it-IT" sz="2000" dirty="0" err="1"/>
              <a:t>all</a:t>
            </a:r>
            <a:r>
              <a:rPr lang="it-IT" sz="2000" dirty="0"/>
              <a:t> </a:t>
            </a:r>
            <a:r>
              <a:rPr lang="it-IT" sz="2000" dirty="0" err="1"/>
              <a:t>other</a:t>
            </a:r>
            <a:r>
              <a:rPr lang="it-IT" sz="2000" dirty="0"/>
              <a:t> short </a:t>
            </a:r>
            <a:r>
              <a:rPr lang="it-IT" sz="2000" dirty="0" err="1"/>
              <a:t>writeable</a:t>
            </a:r>
            <a:r>
              <a:rPr lang="it-IT" sz="2000" dirty="0"/>
              <a:t> </a:t>
            </a:r>
            <a:r>
              <a:rPr lang="it-IT" sz="2000" dirty="0" err="1"/>
              <a:t>transaction</a:t>
            </a:r>
            <a:r>
              <a:rPr lang="it-IT" sz="2000" dirty="0"/>
              <a:t>. </a:t>
            </a:r>
          </a:p>
          <a:p>
            <a:pPr marL="38100" indent="0">
              <a:buNone/>
            </a:pPr>
            <a:r>
              <a:rPr lang="it-IT" sz="2000" i="1" dirty="0" err="1"/>
              <a:t>That's</a:t>
            </a:r>
            <a:r>
              <a:rPr lang="it-IT" sz="2000" i="1" dirty="0"/>
              <a:t> </a:t>
            </a:r>
            <a:r>
              <a:rPr lang="it-IT" sz="2000" i="1" dirty="0" err="1"/>
              <a:t>why</a:t>
            </a:r>
            <a:r>
              <a:rPr lang="it-IT" sz="2000" i="1" dirty="0"/>
              <a:t> </a:t>
            </a:r>
            <a:r>
              <a:rPr lang="it-IT" sz="2000" i="1" dirty="0" err="1"/>
              <a:t>you</a:t>
            </a:r>
            <a:r>
              <a:rPr lang="it-IT" sz="2000" i="1" dirty="0"/>
              <a:t> </a:t>
            </a:r>
            <a:r>
              <a:rPr lang="it-IT" sz="2000" i="1" dirty="0" err="1"/>
              <a:t>need</a:t>
            </a:r>
            <a:r>
              <a:rPr lang="it-IT" sz="2000" i="1" dirty="0"/>
              <a:t> to monitor long-</a:t>
            </a:r>
            <a:r>
              <a:rPr lang="it-IT" sz="2000" i="1" dirty="0" err="1"/>
              <a:t>running</a:t>
            </a:r>
            <a:r>
              <a:rPr lang="it-IT" sz="2000" i="1" dirty="0"/>
              <a:t> </a:t>
            </a:r>
            <a:r>
              <a:rPr lang="it-IT" sz="2000" i="1" dirty="0" err="1"/>
              <a:t>transaction</a:t>
            </a:r>
            <a:r>
              <a:rPr lang="it-IT" sz="2000" i="1" dirty="0"/>
              <a:t> and </a:t>
            </a:r>
            <a:r>
              <a:rPr lang="it-IT" sz="2000" i="1" dirty="0" err="1"/>
              <a:t>fix</a:t>
            </a:r>
            <a:r>
              <a:rPr lang="it-IT" sz="2000" i="1" dirty="0"/>
              <a:t> the appropriate </a:t>
            </a:r>
            <a:r>
              <a:rPr lang="it-IT" sz="2000" i="1" dirty="0" err="1"/>
              <a:t>places</a:t>
            </a:r>
            <a:r>
              <a:rPr lang="it-IT" sz="2000" i="1" dirty="0"/>
              <a:t> in the source code. </a:t>
            </a:r>
          </a:p>
        </p:txBody>
      </p:sp>
      <p:sp>
        <p:nvSpPr>
          <p:cNvPr id="6" name="Titolo 1">
            <a:extLst>
              <a:ext uri="{FF2B5EF4-FFF2-40B4-BE49-F238E27FC236}">
                <a16:creationId xmlns:a16="http://schemas.microsoft.com/office/drawing/2014/main" id="{35A1D199-C708-4B7A-9553-FDBB199BDC75}"/>
              </a:ext>
            </a:extLst>
          </p:cNvPr>
          <p:cNvSpPr txBox="1">
            <a:spLocks/>
          </p:cNvSpPr>
          <p:nvPr/>
        </p:nvSpPr>
        <p:spPr>
          <a:xfrm>
            <a:off x="0" y="0"/>
            <a:ext cx="9144000" cy="745436"/>
          </a:xfrm>
          <a:prstGeom prst="rect">
            <a:avLst/>
          </a:prstGeom>
          <a:solidFill>
            <a:srgbClr val="C27BA0"/>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a:solidFill>
                  <a:schemeClr val="bg1"/>
                </a:solidFill>
                <a:latin typeface="+mj-lt"/>
                <a:ea typeface="+mj-ea"/>
                <a:cs typeface="+mj-cs"/>
              </a:rPr>
              <a:t>Write </a:t>
            </a:r>
            <a:r>
              <a:rPr lang="it-IT" sz="4200" b="0" i="1" kern="1200" dirty="0" err="1">
                <a:solidFill>
                  <a:schemeClr val="bg1"/>
                </a:solidFill>
                <a:latin typeface="+mj-lt"/>
                <a:ea typeface="+mj-ea"/>
                <a:cs typeface="+mj-cs"/>
              </a:rPr>
              <a:t>Transactions</a:t>
            </a:r>
            <a:endParaRPr lang="it-IT" sz="4200" b="0" i="1" kern="1200" dirty="0">
              <a:solidFill>
                <a:schemeClr val="bg1"/>
              </a:solidFill>
              <a:latin typeface="+mj-lt"/>
              <a:ea typeface="+mj-ea"/>
              <a:cs typeface="+mj-cs"/>
            </a:endParaRPr>
          </a:p>
        </p:txBody>
      </p:sp>
    </p:spTree>
    <p:extLst>
      <p:ext uri="{BB962C8B-B14F-4D97-AF65-F5344CB8AC3E}">
        <p14:creationId xmlns:p14="http://schemas.microsoft.com/office/powerpoint/2010/main" val="374102015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400467" y="745436"/>
            <a:ext cx="8316368" cy="3748140"/>
          </a:xfrm>
        </p:spPr>
        <p:txBody>
          <a:bodyPr/>
          <a:lstStyle/>
          <a:p>
            <a:r>
              <a:rPr lang="it-IT" sz="2400" dirty="0" err="1"/>
              <a:t>Avoid</a:t>
            </a:r>
            <a:r>
              <a:rPr lang="it-IT" sz="2400" dirty="0"/>
              <a:t> situations </a:t>
            </a:r>
            <a:r>
              <a:rPr lang="it-IT" sz="2400" dirty="0" err="1"/>
              <a:t>when</a:t>
            </a:r>
            <a:r>
              <a:rPr lang="it-IT" sz="2400" dirty="0"/>
              <a:t> one record </a:t>
            </a:r>
            <a:r>
              <a:rPr lang="it-IT" sz="2400" dirty="0" err="1"/>
              <a:t>has</a:t>
            </a:r>
            <a:r>
              <a:rPr lang="it-IT" sz="2400" dirty="0"/>
              <a:t> </a:t>
            </a:r>
            <a:r>
              <a:rPr lang="it-IT" sz="2400" dirty="0" err="1"/>
              <a:t>many</a:t>
            </a:r>
            <a:r>
              <a:rPr lang="it-IT" sz="2400" dirty="0"/>
              <a:t> record </a:t>
            </a:r>
            <a:r>
              <a:rPr lang="it-IT" sz="2400" dirty="0" err="1"/>
              <a:t>versions</a:t>
            </a:r>
            <a:endParaRPr lang="it-IT" sz="2400" dirty="0"/>
          </a:p>
          <a:p>
            <a:r>
              <a:rPr lang="it-IT" sz="2400" dirty="0" err="1"/>
              <a:t>Firebird</a:t>
            </a:r>
            <a:r>
              <a:rPr lang="it-IT" sz="2400" dirty="0"/>
              <a:t> </a:t>
            </a:r>
            <a:r>
              <a:rPr lang="it-IT" sz="2400" dirty="0" err="1"/>
              <a:t>works</a:t>
            </a:r>
            <a:r>
              <a:rPr lang="it-IT" sz="2400" dirty="0"/>
              <a:t> </a:t>
            </a:r>
            <a:r>
              <a:rPr lang="it-IT" sz="2400" dirty="0" err="1"/>
              <a:t>much</a:t>
            </a:r>
            <a:r>
              <a:rPr lang="it-IT" sz="2400" dirty="0"/>
              <a:t> </a:t>
            </a:r>
            <a:r>
              <a:rPr lang="it-IT" sz="2400" dirty="0" err="1"/>
              <a:t>slower</a:t>
            </a:r>
            <a:r>
              <a:rPr lang="it-IT" sz="2400" dirty="0"/>
              <a:t> with long record </a:t>
            </a:r>
            <a:r>
              <a:rPr lang="it-IT" sz="2400" dirty="0" err="1"/>
              <a:t>chains</a:t>
            </a:r>
            <a:r>
              <a:rPr lang="it-IT" sz="2400" dirty="0"/>
              <a:t>. (to </a:t>
            </a:r>
            <a:r>
              <a:rPr lang="it-IT" sz="2400" dirty="0" err="1"/>
              <a:t>see</a:t>
            </a:r>
            <a:r>
              <a:rPr lang="it-IT" sz="2400" dirty="0"/>
              <a:t> </a:t>
            </a:r>
            <a:r>
              <a:rPr lang="it-IT" sz="2400" dirty="0" err="1"/>
              <a:t>how</a:t>
            </a:r>
            <a:r>
              <a:rPr lang="it-IT" sz="2400" dirty="0"/>
              <a:t> </a:t>
            </a:r>
            <a:r>
              <a:rPr lang="it-IT" sz="2400" dirty="0" err="1"/>
              <a:t>many</a:t>
            </a:r>
            <a:r>
              <a:rPr lang="it-IT" sz="2400" dirty="0"/>
              <a:t> record </a:t>
            </a:r>
            <a:r>
              <a:rPr lang="it-IT" sz="2400" dirty="0" err="1"/>
              <a:t>versions</a:t>
            </a:r>
            <a:r>
              <a:rPr lang="it-IT" sz="2400" dirty="0"/>
              <a:t> some </a:t>
            </a:r>
            <a:r>
              <a:rPr lang="it-IT" sz="2400" dirty="0" err="1"/>
              <a:t>tables</a:t>
            </a:r>
            <a:r>
              <a:rPr lang="it-IT" sz="2400" dirty="0"/>
              <a:t> </a:t>
            </a:r>
            <a:r>
              <a:rPr lang="it-IT" sz="2400" dirty="0" err="1"/>
              <a:t>has</a:t>
            </a:r>
            <a:r>
              <a:rPr lang="it-IT" sz="2400" dirty="0"/>
              <a:t>, and </a:t>
            </a:r>
            <a:r>
              <a:rPr lang="it-IT" sz="2400" dirty="0" err="1"/>
              <a:t>what</a:t>
            </a:r>
            <a:r>
              <a:rPr lang="it-IT" sz="2400" dirty="0"/>
              <a:t> </a:t>
            </a:r>
            <a:r>
              <a:rPr lang="it-IT" sz="2400" dirty="0" err="1"/>
              <a:t>is</a:t>
            </a:r>
            <a:r>
              <a:rPr lang="it-IT" sz="2400" dirty="0"/>
              <a:t> the </a:t>
            </a:r>
            <a:r>
              <a:rPr lang="it-IT" sz="2400" dirty="0" err="1"/>
              <a:t>longest</a:t>
            </a:r>
            <a:r>
              <a:rPr lang="it-IT" sz="2400" dirty="0"/>
              <a:t> record chain </a:t>
            </a:r>
            <a:r>
              <a:rPr lang="it-IT" sz="2400" dirty="0" err="1"/>
              <a:t>you</a:t>
            </a:r>
            <a:r>
              <a:rPr lang="it-IT" sz="2400" dirty="0"/>
              <a:t> can use </a:t>
            </a:r>
            <a:r>
              <a:rPr lang="it-IT" sz="2400" b="1" dirty="0">
                <a:hlinkClick r:id="rId4"/>
              </a:rPr>
              <a:t>HQbird </a:t>
            </a:r>
            <a:r>
              <a:rPr lang="it-IT" sz="2400" b="1" dirty="0" err="1">
                <a:hlinkClick r:id="rId4"/>
              </a:rPr>
              <a:t>IBAnalyst</a:t>
            </a:r>
            <a:r>
              <a:rPr lang="it-IT" sz="2400" dirty="0"/>
              <a:t> tool, </a:t>
            </a:r>
            <a:r>
              <a:rPr lang="it-IT" sz="2400" dirty="0" err="1"/>
              <a:t>tab</a:t>
            </a:r>
            <a:r>
              <a:rPr lang="it-IT" sz="2400" dirty="0"/>
              <a:t> </a:t>
            </a:r>
            <a:r>
              <a:rPr lang="it-IT" sz="2400" dirty="0" err="1"/>
              <a:t>Tables</a:t>
            </a:r>
            <a:r>
              <a:rPr lang="it-IT" sz="2400" dirty="0"/>
              <a:t>, </a:t>
            </a:r>
            <a:r>
              <a:rPr lang="it-IT" sz="2400" dirty="0" err="1"/>
              <a:t>sort</a:t>
            </a:r>
            <a:r>
              <a:rPr lang="it-IT" sz="2400" dirty="0"/>
              <a:t> on "Max Version"). </a:t>
            </a:r>
          </a:p>
          <a:p>
            <a:r>
              <a:rPr lang="it-IT" sz="2400" dirty="0"/>
              <a:t>Use the </a:t>
            </a:r>
            <a:r>
              <a:rPr lang="it-IT" sz="2400" dirty="0" err="1"/>
              <a:t>combination</a:t>
            </a:r>
            <a:r>
              <a:rPr lang="it-IT" sz="2400" dirty="0"/>
              <a:t> of </a:t>
            </a:r>
            <a:r>
              <a:rPr lang="it-IT" sz="2400" dirty="0" err="1"/>
              <a:t>inserts</a:t>
            </a:r>
            <a:r>
              <a:rPr lang="it-IT" sz="2400" dirty="0"/>
              <a:t> and </a:t>
            </a:r>
            <a:r>
              <a:rPr lang="it-IT" sz="2400" dirty="0" err="1"/>
              <a:t>scheduled</a:t>
            </a:r>
            <a:r>
              <a:rPr lang="it-IT" sz="2400" dirty="0"/>
              <a:t> delete of </a:t>
            </a:r>
            <a:r>
              <a:rPr lang="it-IT" sz="2400" dirty="0" err="1"/>
              <a:t>old</a:t>
            </a:r>
            <a:r>
              <a:rPr lang="it-IT" sz="2400" dirty="0"/>
              <a:t> </a:t>
            </a:r>
            <a:r>
              <a:rPr lang="it-IT" sz="2400" dirty="0" err="1"/>
              <a:t>records</a:t>
            </a:r>
            <a:r>
              <a:rPr lang="it-IT" sz="2400" dirty="0"/>
              <a:t> </a:t>
            </a:r>
            <a:r>
              <a:rPr lang="it-IT" sz="2400" dirty="0" err="1"/>
              <a:t>instead</a:t>
            </a:r>
            <a:r>
              <a:rPr lang="it-IT" sz="2400" dirty="0"/>
              <a:t> of multiple </a:t>
            </a:r>
            <a:r>
              <a:rPr lang="it-IT" sz="2400" dirty="0" err="1"/>
              <a:t>updates</a:t>
            </a:r>
            <a:r>
              <a:rPr lang="it-IT" sz="2400" dirty="0"/>
              <a:t> of the </a:t>
            </a:r>
            <a:r>
              <a:rPr lang="it-IT" sz="2400" dirty="0" err="1"/>
              <a:t>same</a:t>
            </a:r>
            <a:r>
              <a:rPr lang="it-IT" sz="2400" dirty="0"/>
              <a:t> record.</a:t>
            </a:r>
          </a:p>
        </p:txBody>
      </p:sp>
      <p:sp>
        <p:nvSpPr>
          <p:cNvPr id="6" name="Titolo 1">
            <a:extLst>
              <a:ext uri="{FF2B5EF4-FFF2-40B4-BE49-F238E27FC236}">
                <a16:creationId xmlns:a16="http://schemas.microsoft.com/office/drawing/2014/main" id="{A885BD29-D286-49F9-A642-8C483F29D000}"/>
              </a:ext>
            </a:extLst>
          </p:cNvPr>
          <p:cNvSpPr txBox="1">
            <a:spLocks/>
          </p:cNvSpPr>
          <p:nvPr/>
        </p:nvSpPr>
        <p:spPr>
          <a:xfrm>
            <a:off x="0" y="0"/>
            <a:ext cx="9144000" cy="745436"/>
          </a:xfrm>
          <a:prstGeom prst="rect">
            <a:avLst/>
          </a:prstGeom>
          <a:solidFill>
            <a:srgbClr val="C27BA0"/>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a:solidFill>
                  <a:schemeClr val="bg1"/>
                </a:solidFill>
                <a:latin typeface="+mj-lt"/>
                <a:ea typeface="+mj-ea"/>
                <a:cs typeface="+mj-cs"/>
              </a:rPr>
              <a:t>Long record chains</a:t>
            </a:r>
          </a:p>
        </p:txBody>
      </p:sp>
    </p:spTree>
    <p:extLst>
      <p:ext uri="{BB962C8B-B14F-4D97-AF65-F5344CB8AC3E}">
        <p14:creationId xmlns:p14="http://schemas.microsoft.com/office/powerpoint/2010/main" val="38809719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21"/>
          <p:cNvSpPr txBox="1">
            <a:spLocks noGrp="1"/>
          </p:cNvSpPr>
          <p:nvPr>
            <p:ph type="title"/>
          </p:nvPr>
        </p:nvSpPr>
        <p:spPr>
          <a:xfrm>
            <a:off x="412925" y="2143053"/>
            <a:ext cx="8229600" cy="857400"/>
          </a:xfrm>
          <a:prstGeom prst="rect">
            <a:avLst/>
          </a:prstGeom>
          <a:solidFill>
            <a:srgbClr val="45818E"/>
          </a:solidFill>
        </p:spPr>
        <p:txBody>
          <a:bodyPr spcFirstLastPara="1" wrap="square" lIns="91425" tIns="91425" rIns="91425" bIns="91425" anchor="b" anchorCtr="0">
            <a:noAutofit/>
          </a:bodyPr>
          <a:lstStyle/>
          <a:p>
            <a:pPr marL="0" lvl="0" indent="0" algn="ctr" rtl="0">
              <a:spcBef>
                <a:spcPts val="0"/>
              </a:spcBef>
              <a:spcAft>
                <a:spcPts val="0"/>
              </a:spcAft>
              <a:buNone/>
            </a:pPr>
            <a:r>
              <a:rPr lang="it-IT" sz="4800" dirty="0" err="1">
                <a:solidFill>
                  <a:srgbClr val="FFFFFF"/>
                </a:solidFill>
                <a:latin typeface="Syncopate"/>
                <a:ea typeface="Syncopate"/>
                <a:cs typeface="Syncopate"/>
                <a:sym typeface="Syncopate"/>
              </a:rPr>
              <a:t>Sql</a:t>
            </a:r>
            <a:r>
              <a:rPr lang="it-IT" sz="4800" dirty="0">
                <a:solidFill>
                  <a:srgbClr val="FFFFFF"/>
                </a:solidFill>
                <a:latin typeface="Syncopate"/>
                <a:ea typeface="Syncopate"/>
                <a:cs typeface="Syncopate"/>
                <a:sym typeface="Syncopate"/>
              </a:rPr>
              <a:t> </a:t>
            </a:r>
            <a:r>
              <a:rPr lang="it-IT" sz="4800" dirty="0" err="1">
                <a:solidFill>
                  <a:srgbClr val="FFFFFF"/>
                </a:solidFill>
                <a:latin typeface="Syncopate"/>
                <a:ea typeface="Syncopate"/>
                <a:cs typeface="Syncopate"/>
                <a:sym typeface="Syncopate"/>
              </a:rPr>
              <a:t>optimization</a:t>
            </a:r>
            <a:endParaRPr sz="4800" dirty="0">
              <a:solidFill>
                <a:srgbClr val="FFFFFF"/>
              </a:solidFill>
              <a:latin typeface="Syncopate"/>
              <a:ea typeface="Syncopate"/>
              <a:cs typeface="Syncopate"/>
              <a:sym typeface="Syncopate"/>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240278" y="884582"/>
            <a:ext cx="8536624" cy="3748140"/>
          </a:xfrm>
        </p:spPr>
        <p:txBody>
          <a:bodyPr/>
          <a:lstStyle/>
          <a:p>
            <a:r>
              <a:rPr lang="it-IT" sz="2400" b="1" dirty="0">
                <a:solidFill>
                  <a:srgbClr val="45818E"/>
                </a:solidFill>
              </a:rPr>
              <a:t>Use PREPARE </a:t>
            </a:r>
            <a:r>
              <a:rPr lang="it-IT" sz="2400" b="1" dirty="0" err="1">
                <a:solidFill>
                  <a:srgbClr val="45818E"/>
                </a:solidFill>
              </a:rPr>
              <a:t>correctly</a:t>
            </a:r>
            <a:endParaRPr lang="it-IT" sz="2400" b="1" dirty="0">
              <a:solidFill>
                <a:srgbClr val="45818E"/>
              </a:solidFill>
            </a:endParaRPr>
          </a:p>
          <a:p>
            <a:pPr lvl="1"/>
            <a:r>
              <a:rPr lang="it-IT" dirty="0"/>
              <a:t>Use </a:t>
            </a:r>
            <a:r>
              <a:rPr lang="it-IT" dirty="0" err="1"/>
              <a:t>prepared</a:t>
            </a:r>
            <a:r>
              <a:rPr lang="it-IT" dirty="0"/>
              <a:t> </a:t>
            </a:r>
            <a:r>
              <a:rPr lang="it-IT" dirty="0" err="1"/>
              <a:t>statements</a:t>
            </a:r>
            <a:r>
              <a:rPr lang="it-IT" dirty="0"/>
              <a:t> to </a:t>
            </a:r>
            <a:r>
              <a:rPr lang="it-IT" dirty="0" err="1"/>
              <a:t>run</a:t>
            </a:r>
            <a:r>
              <a:rPr lang="it-IT" dirty="0"/>
              <a:t> SQL </a:t>
            </a:r>
            <a:r>
              <a:rPr lang="it-IT" dirty="0" err="1"/>
              <a:t>queries</a:t>
            </a:r>
            <a:r>
              <a:rPr lang="it-IT" dirty="0"/>
              <a:t> </a:t>
            </a:r>
            <a:r>
              <a:rPr lang="it-IT" dirty="0" err="1"/>
              <a:t>where</a:t>
            </a:r>
            <a:r>
              <a:rPr lang="it-IT" dirty="0"/>
              <a:t> </a:t>
            </a:r>
            <a:r>
              <a:rPr lang="it-IT" dirty="0" err="1"/>
              <a:t>only</a:t>
            </a:r>
            <a:r>
              <a:rPr lang="it-IT" dirty="0"/>
              <a:t> </a:t>
            </a:r>
            <a:r>
              <a:rPr lang="it-IT" dirty="0" err="1"/>
              <a:t>parameters</a:t>
            </a:r>
            <a:r>
              <a:rPr lang="it-IT" dirty="0"/>
              <a:t> are </a:t>
            </a:r>
            <a:r>
              <a:rPr lang="it-IT" dirty="0" err="1"/>
              <a:t>changed</a:t>
            </a:r>
            <a:endParaRPr lang="it-IT" dirty="0"/>
          </a:p>
          <a:p>
            <a:pPr lvl="1"/>
            <a:endParaRPr lang="it-IT" dirty="0"/>
          </a:p>
          <a:p>
            <a:pPr marL="342900" lvl="1" indent="0">
              <a:buNone/>
            </a:pPr>
            <a:r>
              <a:rPr lang="it-IT" dirty="0"/>
              <a:t>for </a:t>
            </a:r>
            <a:r>
              <a:rPr lang="it-IT" dirty="0" err="1"/>
              <a:t>example</a:t>
            </a:r>
            <a:r>
              <a:rPr lang="it-IT" dirty="0"/>
              <a:t>, </a:t>
            </a:r>
            <a:r>
              <a:rPr lang="it-IT" dirty="0" err="1"/>
              <a:t>make</a:t>
            </a:r>
            <a:r>
              <a:rPr lang="it-IT" dirty="0"/>
              <a:t> </a:t>
            </a:r>
            <a:r>
              <a:rPr lang="it-IT" dirty="0" err="1"/>
              <a:t>prepare</a:t>
            </a:r>
            <a:r>
              <a:rPr lang="it-IT" dirty="0"/>
              <a:t> </a:t>
            </a:r>
            <a:r>
              <a:rPr lang="it-IT" dirty="0" err="1"/>
              <a:t>before</a:t>
            </a:r>
            <a:r>
              <a:rPr lang="it-IT" dirty="0"/>
              <a:t> the </a:t>
            </a:r>
            <a:r>
              <a:rPr lang="it-IT" dirty="0" err="1"/>
              <a:t>loop</a:t>
            </a:r>
            <a:r>
              <a:rPr lang="it-IT" dirty="0"/>
              <a:t> of </a:t>
            </a:r>
            <a:r>
              <a:rPr lang="it-IT" dirty="0" err="1"/>
              <a:t>such</a:t>
            </a:r>
            <a:r>
              <a:rPr lang="it-IT" dirty="0"/>
              <a:t> </a:t>
            </a:r>
            <a:r>
              <a:rPr lang="it-IT" dirty="0" err="1"/>
              <a:t>queries</a:t>
            </a:r>
            <a:r>
              <a:rPr lang="it-IT" dirty="0"/>
              <a:t>. </a:t>
            </a:r>
          </a:p>
          <a:p>
            <a:pPr marL="342900" lvl="1" indent="0">
              <a:buNone/>
            </a:pPr>
            <a:endParaRPr lang="it-IT" dirty="0"/>
          </a:p>
          <a:p>
            <a:pPr lvl="1"/>
            <a:r>
              <a:rPr lang="it-IT" dirty="0" err="1"/>
              <a:t>Prepare</a:t>
            </a:r>
            <a:r>
              <a:rPr lang="it-IT" dirty="0"/>
              <a:t> can take </a:t>
            </a:r>
            <a:r>
              <a:rPr lang="it-IT" dirty="0" err="1"/>
              <a:t>significant</a:t>
            </a:r>
            <a:r>
              <a:rPr lang="it-IT" dirty="0"/>
              <a:t> time (</a:t>
            </a:r>
            <a:r>
              <a:rPr lang="it-IT" dirty="0" err="1"/>
              <a:t>especially</a:t>
            </a:r>
            <a:r>
              <a:rPr lang="it-IT" dirty="0"/>
              <a:t> for big </a:t>
            </a:r>
            <a:r>
              <a:rPr lang="it-IT" dirty="0" err="1"/>
              <a:t>tables</a:t>
            </a:r>
            <a:r>
              <a:rPr lang="it-IT" dirty="0"/>
              <a:t>), and </a:t>
            </a:r>
            <a:r>
              <a:rPr lang="it-IT" b="1" dirty="0" err="1"/>
              <a:t>preparing</a:t>
            </a:r>
            <a:r>
              <a:rPr lang="it-IT" b="1" dirty="0"/>
              <a:t> the </a:t>
            </a:r>
            <a:r>
              <a:rPr lang="it-IT" b="1" dirty="0" err="1"/>
              <a:t>query</a:t>
            </a:r>
            <a:r>
              <a:rPr lang="it-IT" b="1" dirty="0"/>
              <a:t> </a:t>
            </a:r>
            <a:r>
              <a:rPr lang="it-IT" b="1" dirty="0" err="1"/>
              <a:t>only</a:t>
            </a:r>
            <a:r>
              <a:rPr lang="it-IT" b="1" dirty="0"/>
              <a:t> once </a:t>
            </a:r>
            <a:r>
              <a:rPr lang="it-IT" b="1" dirty="0" err="1"/>
              <a:t>will</a:t>
            </a:r>
            <a:r>
              <a:rPr lang="it-IT" b="1" dirty="0"/>
              <a:t> </a:t>
            </a:r>
            <a:r>
              <a:rPr lang="it-IT" b="1" dirty="0" err="1"/>
              <a:t>greatly</a:t>
            </a:r>
            <a:r>
              <a:rPr lang="it-IT" b="1" dirty="0"/>
              <a:t> </a:t>
            </a:r>
            <a:r>
              <a:rPr lang="it-IT" b="1" dirty="0" err="1"/>
              <a:t>increase</a:t>
            </a:r>
            <a:r>
              <a:rPr lang="it-IT" b="1" dirty="0"/>
              <a:t> the </a:t>
            </a:r>
            <a:r>
              <a:rPr lang="it-IT" b="1" dirty="0" err="1"/>
              <a:t>overall</a:t>
            </a:r>
            <a:r>
              <a:rPr lang="it-IT" b="1" dirty="0"/>
              <a:t> performance</a:t>
            </a:r>
            <a:r>
              <a:rPr lang="it-IT" dirty="0"/>
              <a:t>.</a:t>
            </a:r>
          </a:p>
          <a:p>
            <a:pPr lvl="1"/>
            <a:endParaRPr lang="it-IT" dirty="0"/>
          </a:p>
        </p:txBody>
      </p:sp>
      <p:sp>
        <p:nvSpPr>
          <p:cNvPr id="7" name="Titolo 1">
            <a:extLst>
              <a:ext uri="{FF2B5EF4-FFF2-40B4-BE49-F238E27FC236}">
                <a16:creationId xmlns:a16="http://schemas.microsoft.com/office/drawing/2014/main" id="{E2BC64B6-8AC4-4A43-8954-B62A0E886887}"/>
              </a:ext>
            </a:extLst>
          </p:cNvPr>
          <p:cNvSpPr txBox="1">
            <a:spLocks/>
          </p:cNvSpPr>
          <p:nvPr/>
        </p:nvSpPr>
        <p:spPr>
          <a:xfrm>
            <a:off x="0" y="0"/>
            <a:ext cx="9144000" cy="745436"/>
          </a:xfrm>
          <a:prstGeom prst="rect">
            <a:avLst/>
          </a:prstGeom>
          <a:solidFill>
            <a:srgbClr val="45818E"/>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a:solidFill>
                  <a:schemeClr val="bg1"/>
                </a:solidFill>
                <a:latin typeface="+mj-lt"/>
                <a:ea typeface="+mj-ea"/>
                <a:cs typeface="+mj-cs"/>
              </a:rPr>
              <a:t>Use </a:t>
            </a:r>
            <a:r>
              <a:rPr lang="it-IT" sz="4200" b="0" i="1" kern="1200" dirty="0" err="1">
                <a:solidFill>
                  <a:schemeClr val="bg1"/>
                </a:solidFill>
                <a:latin typeface="+mj-lt"/>
                <a:ea typeface="+mj-ea"/>
                <a:cs typeface="+mj-cs"/>
              </a:rPr>
              <a:t>Prepare</a:t>
            </a:r>
            <a:endParaRPr lang="it-IT" sz="4200" b="0" i="1" kern="1200" dirty="0">
              <a:solidFill>
                <a:schemeClr val="bg1"/>
              </a:solidFill>
              <a:latin typeface="+mj-lt"/>
              <a:ea typeface="+mj-ea"/>
              <a:cs typeface="+mj-cs"/>
            </a:endParaRPr>
          </a:p>
        </p:txBody>
      </p:sp>
    </p:spTree>
    <p:extLst>
      <p:ext uri="{BB962C8B-B14F-4D97-AF65-F5344CB8AC3E}">
        <p14:creationId xmlns:p14="http://schemas.microsoft.com/office/powerpoint/2010/main" val="422054489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240278" y="884582"/>
            <a:ext cx="8536624" cy="3748140"/>
          </a:xfrm>
        </p:spPr>
        <p:txBody>
          <a:bodyPr/>
          <a:lstStyle/>
          <a:p>
            <a:r>
              <a:rPr lang="en-US" sz="2400" dirty="0"/>
              <a:t>Do not keep queries in the prepared state without the necessity</a:t>
            </a:r>
          </a:p>
          <a:p>
            <a:r>
              <a:rPr lang="en-US" sz="2400" dirty="0"/>
              <a:t>The vast majority of them runs only once, and then they just sit in the RAM, making Firebird working set bigger, and slow down MON$ queries.</a:t>
            </a:r>
          </a:p>
          <a:p>
            <a:r>
              <a:rPr lang="en-US" sz="2400" dirty="0"/>
              <a:t>The recommendation </a:t>
            </a:r>
            <a:r>
              <a:rPr lang="en-US" sz="2400" b="1" dirty="0">
                <a:solidFill>
                  <a:srgbClr val="45818E"/>
                </a:solidFill>
              </a:rPr>
              <a:t>is to keep SQL queries in the prepared state only they are intended to be started many times</a:t>
            </a:r>
            <a:r>
              <a:rPr lang="en-US" sz="2400" dirty="0"/>
              <a:t>, </a:t>
            </a:r>
            <a:r>
              <a:rPr lang="en-US" sz="2400" b="1" dirty="0">
                <a:solidFill>
                  <a:srgbClr val="45818E"/>
                </a:solidFill>
              </a:rPr>
              <a:t>or if their prepare time is big</a:t>
            </a:r>
            <a:endParaRPr lang="en-US" sz="2400" dirty="0"/>
          </a:p>
          <a:p>
            <a:pPr lvl="1"/>
            <a:endParaRPr lang="it-IT" dirty="0"/>
          </a:p>
        </p:txBody>
      </p:sp>
      <p:sp>
        <p:nvSpPr>
          <p:cNvPr id="7" name="Titolo 1">
            <a:extLst>
              <a:ext uri="{FF2B5EF4-FFF2-40B4-BE49-F238E27FC236}">
                <a16:creationId xmlns:a16="http://schemas.microsoft.com/office/drawing/2014/main" id="{E2BC64B6-8AC4-4A43-8954-B62A0E886887}"/>
              </a:ext>
            </a:extLst>
          </p:cNvPr>
          <p:cNvSpPr txBox="1">
            <a:spLocks/>
          </p:cNvSpPr>
          <p:nvPr/>
        </p:nvSpPr>
        <p:spPr>
          <a:xfrm>
            <a:off x="0" y="0"/>
            <a:ext cx="9144000" cy="745436"/>
          </a:xfrm>
          <a:prstGeom prst="rect">
            <a:avLst/>
          </a:prstGeom>
          <a:solidFill>
            <a:srgbClr val="45818E"/>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err="1">
                <a:solidFill>
                  <a:schemeClr val="bg1"/>
                </a:solidFill>
                <a:latin typeface="+mj-lt"/>
                <a:ea typeface="+mj-ea"/>
                <a:cs typeface="+mj-cs"/>
              </a:rPr>
              <a:t>Don’t</a:t>
            </a:r>
            <a:r>
              <a:rPr lang="it-IT" sz="4200" b="0" i="1" kern="1200" dirty="0">
                <a:solidFill>
                  <a:schemeClr val="bg1"/>
                </a:solidFill>
                <a:latin typeface="+mj-lt"/>
                <a:ea typeface="+mj-ea"/>
                <a:cs typeface="+mj-cs"/>
              </a:rPr>
              <a:t> </a:t>
            </a:r>
            <a:r>
              <a:rPr lang="it-IT" sz="4200" b="0" i="1" kern="1200" dirty="0" err="1">
                <a:solidFill>
                  <a:schemeClr val="bg1"/>
                </a:solidFill>
                <a:latin typeface="+mj-lt"/>
                <a:ea typeface="+mj-ea"/>
                <a:cs typeface="+mj-cs"/>
              </a:rPr>
              <a:t>abuse</a:t>
            </a:r>
            <a:r>
              <a:rPr lang="it-IT" sz="4200" b="0" i="1" kern="1200" dirty="0">
                <a:solidFill>
                  <a:schemeClr val="bg1"/>
                </a:solidFill>
                <a:latin typeface="+mj-lt"/>
                <a:ea typeface="+mj-ea"/>
                <a:cs typeface="+mj-cs"/>
              </a:rPr>
              <a:t> </a:t>
            </a:r>
            <a:r>
              <a:rPr lang="it-IT" sz="4200" b="0" i="1" kern="1200" dirty="0" err="1">
                <a:solidFill>
                  <a:schemeClr val="bg1"/>
                </a:solidFill>
                <a:latin typeface="+mj-lt"/>
                <a:ea typeface="+mj-ea"/>
                <a:cs typeface="+mj-cs"/>
              </a:rPr>
              <a:t>Prepare</a:t>
            </a:r>
            <a:endParaRPr lang="it-IT" sz="4200" b="0" i="1" kern="1200" dirty="0">
              <a:solidFill>
                <a:schemeClr val="bg1"/>
              </a:solidFill>
              <a:latin typeface="+mj-lt"/>
              <a:ea typeface="+mj-ea"/>
              <a:cs typeface="+mj-cs"/>
            </a:endParaRPr>
          </a:p>
        </p:txBody>
      </p:sp>
    </p:spTree>
    <p:extLst>
      <p:ext uri="{BB962C8B-B14F-4D97-AF65-F5344CB8AC3E}">
        <p14:creationId xmlns:p14="http://schemas.microsoft.com/office/powerpoint/2010/main" val="400705541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240278" y="884582"/>
            <a:ext cx="8536624" cy="3748140"/>
          </a:xfrm>
        </p:spPr>
        <p:txBody>
          <a:bodyPr/>
          <a:lstStyle/>
          <a:p>
            <a:r>
              <a:rPr lang="en-US" sz="2400" i="1" dirty="0"/>
              <a:t>Until SQL query with sorting (ORDER BY, GROUP BY, UNION, distinct) is not closed, Firebird retains sorted records in the memory. </a:t>
            </a:r>
          </a:p>
          <a:p>
            <a:r>
              <a:rPr lang="en-US" sz="2400" dirty="0" err="1"/>
              <a:t>TempCacheLimit</a:t>
            </a:r>
            <a:r>
              <a:rPr lang="en-US" sz="2400" dirty="0"/>
              <a:t> allocated the size of memory in </a:t>
            </a:r>
            <a:r>
              <a:rPr lang="en-US" sz="2400" dirty="0" err="1"/>
              <a:t>firebird.conf</a:t>
            </a:r>
            <a:r>
              <a:rPr lang="en-US" sz="2400" dirty="0"/>
              <a:t>, by default it is 64Mb.</a:t>
            </a:r>
          </a:p>
          <a:p>
            <a:r>
              <a:rPr lang="en-US" sz="2400" dirty="0"/>
              <a:t>The recommendation is to close all such queries in a timely manner.</a:t>
            </a:r>
            <a:endParaRPr lang="it-IT" sz="2400" dirty="0"/>
          </a:p>
        </p:txBody>
      </p:sp>
      <p:sp>
        <p:nvSpPr>
          <p:cNvPr id="7" name="Titolo 1">
            <a:extLst>
              <a:ext uri="{FF2B5EF4-FFF2-40B4-BE49-F238E27FC236}">
                <a16:creationId xmlns:a16="http://schemas.microsoft.com/office/drawing/2014/main" id="{E2BC64B6-8AC4-4A43-8954-B62A0E886887}"/>
              </a:ext>
            </a:extLst>
          </p:cNvPr>
          <p:cNvSpPr txBox="1">
            <a:spLocks/>
          </p:cNvSpPr>
          <p:nvPr/>
        </p:nvSpPr>
        <p:spPr>
          <a:xfrm>
            <a:off x="0" y="0"/>
            <a:ext cx="9144000" cy="745436"/>
          </a:xfrm>
          <a:prstGeom prst="rect">
            <a:avLst/>
          </a:prstGeom>
          <a:solidFill>
            <a:srgbClr val="45818E"/>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en-US" sz="4200" b="0" i="1" kern="1200" dirty="0">
                <a:solidFill>
                  <a:schemeClr val="bg1"/>
                </a:solidFill>
                <a:latin typeface="+mj-lt"/>
                <a:ea typeface="+mj-ea"/>
                <a:cs typeface="+mj-cs"/>
              </a:rPr>
              <a:t>Always close queries with large sorting</a:t>
            </a:r>
            <a:endParaRPr lang="it-IT" sz="4200" b="0" i="1" kern="1200" dirty="0">
              <a:solidFill>
                <a:schemeClr val="bg1"/>
              </a:solidFill>
              <a:latin typeface="+mj-lt"/>
              <a:ea typeface="+mj-ea"/>
              <a:cs typeface="+mj-cs"/>
            </a:endParaRPr>
          </a:p>
        </p:txBody>
      </p:sp>
    </p:spTree>
    <p:extLst>
      <p:ext uri="{BB962C8B-B14F-4D97-AF65-F5344CB8AC3E}">
        <p14:creationId xmlns:p14="http://schemas.microsoft.com/office/powerpoint/2010/main" val="8049189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1"/>
          <p:cNvSpPr txBox="1">
            <a:spLocks noGrp="1"/>
          </p:cNvSpPr>
          <p:nvPr>
            <p:ph type="title"/>
          </p:nvPr>
        </p:nvSpPr>
        <p:spPr>
          <a:xfrm>
            <a:off x="412925" y="1808018"/>
            <a:ext cx="8229600" cy="1530927"/>
          </a:xfrm>
          <a:prstGeom prst="rect">
            <a:avLst/>
          </a:prstGeom>
          <a:solidFill>
            <a:srgbClr val="E06666"/>
          </a:solidFill>
        </p:spPr>
        <p:txBody>
          <a:bodyPr spcFirstLastPara="1" wrap="square" lIns="91425" tIns="91425" rIns="91425" bIns="91425" anchor="b" anchorCtr="0">
            <a:noAutofit/>
          </a:bodyPr>
          <a:lstStyle/>
          <a:p>
            <a:pPr marL="0" lvl="0" indent="0" algn="ctr" rtl="0">
              <a:spcBef>
                <a:spcPts val="0"/>
              </a:spcBef>
              <a:spcAft>
                <a:spcPts val="0"/>
              </a:spcAft>
              <a:buNone/>
            </a:pPr>
            <a:r>
              <a:rPr lang="it-IT" sz="4800" dirty="0">
                <a:solidFill>
                  <a:schemeClr val="lt1"/>
                </a:solidFill>
                <a:latin typeface="Syncopate"/>
                <a:ea typeface="Syncopate"/>
                <a:cs typeface="Syncopate"/>
                <a:sym typeface="Syncopate"/>
              </a:rPr>
              <a:t>Hardware</a:t>
            </a:r>
            <a:br>
              <a:rPr lang="it-IT" sz="4800" dirty="0">
                <a:solidFill>
                  <a:schemeClr val="lt1"/>
                </a:solidFill>
                <a:latin typeface="Syncopate"/>
                <a:ea typeface="Syncopate"/>
                <a:cs typeface="Syncopate"/>
                <a:sym typeface="Syncopate"/>
              </a:rPr>
            </a:br>
            <a:r>
              <a:rPr lang="it-IT" sz="4800" dirty="0" err="1">
                <a:solidFill>
                  <a:schemeClr val="lt1"/>
                </a:solidFill>
                <a:latin typeface="Syncopate"/>
                <a:ea typeface="Syncopate"/>
                <a:cs typeface="Syncopate"/>
                <a:sym typeface="Syncopate"/>
              </a:rPr>
              <a:t>optimization</a:t>
            </a:r>
            <a:endParaRPr sz="4800" dirty="0">
              <a:solidFill>
                <a:srgbClr val="FFFFFF"/>
              </a:solidFill>
              <a:latin typeface="Syncopate"/>
              <a:ea typeface="Syncopate"/>
              <a:cs typeface="Syncopate"/>
              <a:sym typeface="Syncopate"/>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333723" y="745436"/>
            <a:ext cx="8383112" cy="4096040"/>
          </a:xfrm>
        </p:spPr>
        <p:txBody>
          <a:bodyPr>
            <a:noAutofit/>
          </a:bodyPr>
          <a:lstStyle/>
          <a:p>
            <a:r>
              <a:rPr lang="it-IT" sz="2400" dirty="0" err="1"/>
              <a:t>Don't</a:t>
            </a:r>
            <a:r>
              <a:rPr lang="it-IT" sz="2400" dirty="0"/>
              <a:t> COMMIT </a:t>
            </a:r>
            <a:r>
              <a:rPr lang="it-IT" sz="2400" dirty="0" err="1"/>
              <a:t>too</a:t>
            </a:r>
            <a:r>
              <a:rPr lang="it-IT" sz="2400" dirty="0"/>
              <a:t> </a:t>
            </a:r>
            <a:r>
              <a:rPr lang="it-IT" sz="2400" dirty="0" err="1"/>
              <a:t>often</a:t>
            </a:r>
            <a:r>
              <a:rPr lang="it-IT" sz="2400" dirty="0"/>
              <a:t> </a:t>
            </a:r>
            <a:r>
              <a:rPr lang="it-IT" sz="2400" dirty="0" err="1"/>
              <a:t>during</a:t>
            </a:r>
            <a:r>
              <a:rPr lang="it-IT" sz="2400" dirty="0"/>
              <a:t> bulk </a:t>
            </a:r>
            <a:r>
              <a:rPr lang="it-IT" sz="2400" dirty="0" err="1"/>
              <a:t>insert</a:t>
            </a:r>
            <a:r>
              <a:rPr lang="it-IT" sz="2400" dirty="0"/>
              <a:t>/update </a:t>
            </a:r>
            <a:r>
              <a:rPr lang="it-IT" sz="2400" dirty="0" err="1"/>
              <a:t>operation</a:t>
            </a:r>
            <a:endParaRPr lang="it-IT" sz="2400" dirty="0"/>
          </a:p>
          <a:p>
            <a:pPr lvl="1"/>
            <a:r>
              <a:rPr lang="it-IT" sz="2000" dirty="0"/>
              <a:t>In the case of bulk INSERT/UPDATE/DELETE </a:t>
            </a:r>
            <a:r>
              <a:rPr lang="it-IT" sz="2000" dirty="0" err="1"/>
              <a:t>operation</a:t>
            </a:r>
            <a:r>
              <a:rPr lang="it-IT" sz="2000" dirty="0"/>
              <a:t>, </a:t>
            </a:r>
            <a:r>
              <a:rPr lang="it-IT" sz="2000" b="1" dirty="0" err="1"/>
              <a:t>don't</a:t>
            </a:r>
            <a:r>
              <a:rPr lang="it-IT" sz="2000" b="1" dirty="0"/>
              <a:t> </a:t>
            </a:r>
            <a:r>
              <a:rPr lang="it-IT" sz="2000" b="1" dirty="0" err="1"/>
              <a:t>commit</a:t>
            </a:r>
            <a:r>
              <a:rPr lang="it-IT" sz="2000" b="1" dirty="0"/>
              <a:t> the </a:t>
            </a:r>
            <a:r>
              <a:rPr lang="it-IT" sz="2000" b="1" dirty="0" err="1"/>
              <a:t>transaction</a:t>
            </a:r>
            <a:r>
              <a:rPr lang="it-IT" sz="2000" b="1" dirty="0"/>
              <a:t> </a:t>
            </a:r>
            <a:r>
              <a:rPr lang="it-IT" sz="2000" b="1" dirty="0" err="1"/>
              <a:t>after</a:t>
            </a:r>
            <a:r>
              <a:rPr lang="it-IT" sz="2000" b="1" dirty="0"/>
              <a:t> </a:t>
            </a:r>
            <a:r>
              <a:rPr lang="it-IT" sz="2000" b="1" dirty="0" err="1"/>
              <a:t>each</a:t>
            </a:r>
            <a:r>
              <a:rPr lang="it-IT" sz="2000" b="1" dirty="0"/>
              <a:t> </a:t>
            </a:r>
            <a:r>
              <a:rPr lang="it-IT" sz="2000" b="1" dirty="0" err="1"/>
              <a:t>change</a:t>
            </a:r>
            <a:r>
              <a:rPr lang="it-IT" sz="2000" b="1" dirty="0"/>
              <a:t> </a:t>
            </a:r>
          </a:p>
          <a:p>
            <a:pPr lvl="1"/>
            <a:r>
              <a:rPr lang="it-IT" sz="2000" dirty="0" err="1"/>
              <a:t>It</a:t>
            </a:r>
            <a:r>
              <a:rPr lang="it-IT" sz="2000" dirty="0"/>
              <a:t> can </a:t>
            </a:r>
            <a:r>
              <a:rPr lang="it-IT" sz="2000" dirty="0" err="1"/>
              <a:t>happen</a:t>
            </a:r>
            <a:r>
              <a:rPr lang="it-IT" sz="2000" dirty="0"/>
              <a:t> </a:t>
            </a:r>
            <a:r>
              <a:rPr lang="it-IT" sz="2000" dirty="0" err="1"/>
              <a:t>if</a:t>
            </a:r>
            <a:r>
              <a:rPr lang="it-IT" sz="2000" dirty="0"/>
              <a:t> </a:t>
            </a:r>
            <a:r>
              <a:rPr lang="it-IT" sz="2000" dirty="0" err="1"/>
              <a:t>you</a:t>
            </a:r>
            <a:r>
              <a:rPr lang="it-IT" sz="2000" dirty="0"/>
              <a:t> are </a:t>
            </a:r>
            <a:r>
              <a:rPr lang="it-IT" sz="2000" dirty="0" err="1"/>
              <a:t>using</a:t>
            </a:r>
            <a:r>
              <a:rPr lang="it-IT" sz="2000" dirty="0"/>
              <a:t> auto </a:t>
            </a:r>
            <a:r>
              <a:rPr lang="it-IT" sz="2000" dirty="0" err="1"/>
              <a:t>commit</a:t>
            </a:r>
            <a:r>
              <a:rPr lang="it-IT" sz="2000" dirty="0"/>
              <a:t> option in </a:t>
            </a:r>
            <a:r>
              <a:rPr lang="it-IT" sz="2000" dirty="0" err="1"/>
              <a:t>your</a:t>
            </a:r>
            <a:r>
              <a:rPr lang="it-IT" sz="2000" dirty="0"/>
              <a:t> database driver</a:t>
            </a:r>
          </a:p>
          <a:p>
            <a:pPr lvl="1"/>
            <a:r>
              <a:rPr lang="it-IT" sz="2000" dirty="0" err="1"/>
              <a:t>Commit</a:t>
            </a:r>
            <a:r>
              <a:rPr lang="it-IT" sz="2000" dirty="0"/>
              <a:t> </a:t>
            </a:r>
            <a:r>
              <a:rPr lang="it-IT" sz="2000" dirty="0" err="1"/>
              <a:t>transactions</a:t>
            </a:r>
            <a:r>
              <a:rPr lang="it-IT" sz="2000" dirty="0"/>
              <a:t> </a:t>
            </a:r>
            <a:r>
              <a:rPr lang="it-IT" sz="2000" dirty="0" err="1"/>
              <a:t>at</a:t>
            </a:r>
            <a:r>
              <a:rPr lang="it-IT" sz="2000" dirty="0"/>
              <a:t> </a:t>
            </a:r>
            <a:r>
              <a:rPr lang="it-IT" sz="2000" dirty="0" err="1"/>
              <a:t>least</a:t>
            </a:r>
            <a:r>
              <a:rPr lang="it-IT" sz="2000" dirty="0"/>
              <a:t> </a:t>
            </a:r>
            <a:r>
              <a:rPr lang="it-IT" sz="2000" dirty="0" err="1"/>
              <a:t>after</a:t>
            </a:r>
            <a:r>
              <a:rPr lang="it-IT" sz="2000" dirty="0"/>
              <a:t> 1000 </a:t>
            </a:r>
            <a:r>
              <a:rPr lang="it-IT" sz="2000" dirty="0" err="1"/>
              <a:t>operations</a:t>
            </a:r>
            <a:r>
              <a:rPr lang="it-IT" sz="2000" dirty="0"/>
              <a:t> or more. </a:t>
            </a:r>
          </a:p>
          <a:p>
            <a:pPr lvl="1"/>
            <a:r>
              <a:rPr lang="it-IT" sz="2000" dirty="0" err="1"/>
              <a:t>Each</a:t>
            </a:r>
            <a:r>
              <a:rPr lang="it-IT" sz="2000" dirty="0"/>
              <a:t> </a:t>
            </a:r>
            <a:r>
              <a:rPr lang="it-IT" sz="2000" dirty="0" err="1"/>
              <a:t>transaction</a:t>
            </a:r>
            <a:r>
              <a:rPr lang="it-IT" sz="2000" dirty="0"/>
              <a:t> </a:t>
            </a:r>
            <a:r>
              <a:rPr lang="it-IT" sz="2000" dirty="0" err="1"/>
              <a:t>commit</a:t>
            </a:r>
            <a:r>
              <a:rPr lang="it-IT" sz="2000" dirty="0"/>
              <a:t> </a:t>
            </a:r>
            <a:r>
              <a:rPr lang="it-IT" sz="2000" dirty="0" err="1"/>
              <a:t>runs</a:t>
            </a:r>
            <a:r>
              <a:rPr lang="it-IT" sz="2000" dirty="0"/>
              <a:t> </a:t>
            </a:r>
            <a:r>
              <a:rPr lang="it-IT" sz="2000" dirty="0" err="1"/>
              <a:t>several</a:t>
            </a:r>
            <a:r>
              <a:rPr lang="it-IT" sz="2000" dirty="0"/>
              <a:t> </a:t>
            </a:r>
            <a:r>
              <a:rPr lang="it-IT" sz="2000" dirty="0" err="1"/>
              <a:t>read</a:t>
            </a:r>
            <a:r>
              <a:rPr lang="it-IT" sz="2000" dirty="0"/>
              <a:t>/</a:t>
            </a:r>
            <a:r>
              <a:rPr lang="it-IT" sz="2000" dirty="0" err="1"/>
              <a:t>write</a:t>
            </a:r>
            <a:r>
              <a:rPr lang="it-IT" sz="2000" dirty="0"/>
              <a:t> IO </a:t>
            </a:r>
            <a:r>
              <a:rPr lang="it-IT" sz="2000" dirty="0" err="1"/>
              <a:t>operations</a:t>
            </a:r>
            <a:r>
              <a:rPr lang="it-IT" sz="2000" dirty="0"/>
              <a:t> </a:t>
            </a:r>
            <a:r>
              <a:rPr lang="it-IT" sz="2000" dirty="0" err="1"/>
              <a:t>against</a:t>
            </a:r>
            <a:r>
              <a:rPr lang="it-IT" sz="2000" dirty="0"/>
              <a:t> the database, </a:t>
            </a:r>
            <a:r>
              <a:rPr lang="it-IT" sz="2000" dirty="0" err="1"/>
              <a:t>that's</a:t>
            </a:r>
            <a:r>
              <a:rPr lang="it-IT" sz="2000" dirty="0"/>
              <a:t> </a:t>
            </a:r>
            <a:r>
              <a:rPr lang="it-IT" sz="2000" dirty="0" err="1"/>
              <a:t>why</a:t>
            </a:r>
            <a:r>
              <a:rPr lang="it-IT" sz="2000" dirty="0"/>
              <a:t> </a:t>
            </a:r>
            <a:r>
              <a:rPr lang="it-IT" sz="2000" b="1" dirty="0" err="1"/>
              <a:t>often</a:t>
            </a:r>
            <a:r>
              <a:rPr lang="it-IT" sz="2000" b="1" dirty="0"/>
              <a:t> </a:t>
            </a:r>
            <a:r>
              <a:rPr lang="it-IT" sz="2000" b="1" dirty="0" err="1"/>
              <a:t>commits</a:t>
            </a:r>
            <a:r>
              <a:rPr lang="it-IT" sz="2000" b="1" dirty="0"/>
              <a:t> </a:t>
            </a:r>
            <a:r>
              <a:rPr lang="it-IT" sz="2000" b="1" dirty="0" err="1"/>
              <a:t>decrease</a:t>
            </a:r>
            <a:r>
              <a:rPr lang="it-IT" sz="2000" b="1" dirty="0"/>
              <a:t> database performance. </a:t>
            </a:r>
          </a:p>
          <a:p>
            <a:pPr marL="342900" lvl="1" indent="0">
              <a:buNone/>
            </a:pPr>
            <a:endParaRPr lang="it-IT" dirty="0"/>
          </a:p>
        </p:txBody>
      </p:sp>
      <p:sp>
        <p:nvSpPr>
          <p:cNvPr id="6" name="Titolo 1">
            <a:extLst>
              <a:ext uri="{FF2B5EF4-FFF2-40B4-BE49-F238E27FC236}">
                <a16:creationId xmlns:a16="http://schemas.microsoft.com/office/drawing/2014/main" id="{E750B385-07D9-4D64-BE4C-48627DA4E3F0}"/>
              </a:ext>
            </a:extLst>
          </p:cNvPr>
          <p:cNvSpPr txBox="1">
            <a:spLocks/>
          </p:cNvSpPr>
          <p:nvPr/>
        </p:nvSpPr>
        <p:spPr>
          <a:xfrm>
            <a:off x="0" y="0"/>
            <a:ext cx="9144000" cy="745436"/>
          </a:xfrm>
          <a:prstGeom prst="rect">
            <a:avLst/>
          </a:prstGeom>
          <a:solidFill>
            <a:srgbClr val="45818E"/>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err="1">
                <a:solidFill>
                  <a:schemeClr val="bg1"/>
                </a:solidFill>
                <a:latin typeface="+mj-lt"/>
                <a:ea typeface="+mj-ea"/>
                <a:cs typeface="+mj-cs"/>
              </a:rPr>
              <a:t>Commit</a:t>
            </a:r>
            <a:r>
              <a:rPr lang="it-IT" sz="4200" b="0" i="1" kern="1200" dirty="0">
                <a:solidFill>
                  <a:schemeClr val="bg1"/>
                </a:solidFill>
                <a:latin typeface="+mj-lt"/>
                <a:ea typeface="+mj-ea"/>
                <a:cs typeface="+mj-cs"/>
              </a:rPr>
              <a:t> </a:t>
            </a:r>
            <a:r>
              <a:rPr lang="it-IT" sz="4200" b="0" i="1" kern="1200" dirty="0" err="1">
                <a:solidFill>
                  <a:schemeClr val="bg1"/>
                </a:solidFill>
                <a:latin typeface="+mj-lt"/>
                <a:ea typeface="+mj-ea"/>
                <a:cs typeface="+mj-cs"/>
              </a:rPr>
              <a:t>when</a:t>
            </a:r>
            <a:r>
              <a:rPr lang="it-IT" sz="4200" b="0" i="1" kern="1200" dirty="0">
                <a:solidFill>
                  <a:schemeClr val="bg1"/>
                </a:solidFill>
                <a:latin typeface="+mj-lt"/>
                <a:ea typeface="+mj-ea"/>
                <a:cs typeface="+mj-cs"/>
              </a:rPr>
              <a:t> </a:t>
            </a:r>
            <a:r>
              <a:rPr lang="it-IT" sz="4200" b="0" i="1" kern="1200" dirty="0" err="1">
                <a:solidFill>
                  <a:schemeClr val="bg1"/>
                </a:solidFill>
                <a:latin typeface="+mj-lt"/>
                <a:ea typeface="+mj-ea"/>
                <a:cs typeface="+mj-cs"/>
              </a:rPr>
              <a:t>needed</a:t>
            </a:r>
            <a:endParaRPr lang="it-IT" sz="4200" b="0" i="1" kern="1200" dirty="0">
              <a:solidFill>
                <a:schemeClr val="bg1"/>
              </a:solidFill>
              <a:latin typeface="+mj-lt"/>
              <a:ea typeface="+mj-ea"/>
              <a:cs typeface="+mj-cs"/>
            </a:endParaRPr>
          </a:p>
        </p:txBody>
      </p:sp>
    </p:spTree>
    <p:extLst>
      <p:ext uri="{BB962C8B-B14F-4D97-AF65-F5344CB8AC3E}">
        <p14:creationId xmlns:p14="http://schemas.microsoft.com/office/powerpoint/2010/main" val="286994365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293676" y="745436"/>
            <a:ext cx="8463206" cy="3748140"/>
          </a:xfrm>
        </p:spPr>
        <p:txBody>
          <a:bodyPr/>
          <a:lstStyle/>
          <a:p>
            <a:r>
              <a:rPr lang="it-IT" sz="2400" b="1" dirty="0">
                <a:solidFill>
                  <a:srgbClr val="45818E"/>
                </a:solidFill>
              </a:rPr>
              <a:t>"Turn off" </a:t>
            </a:r>
            <a:r>
              <a:rPr lang="it-IT" sz="2400" b="1" dirty="0" err="1">
                <a:solidFill>
                  <a:srgbClr val="45818E"/>
                </a:solidFill>
              </a:rPr>
              <a:t>indices</a:t>
            </a:r>
            <a:r>
              <a:rPr lang="it-IT" sz="2400" b="1" dirty="0">
                <a:solidFill>
                  <a:srgbClr val="45818E"/>
                </a:solidFill>
              </a:rPr>
              <a:t> </a:t>
            </a:r>
            <a:r>
              <a:rPr lang="it-IT" sz="2400" b="1" dirty="0" err="1">
                <a:solidFill>
                  <a:srgbClr val="45818E"/>
                </a:solidFill>
              </a:rPr>
              <a:t>if</a:t>
            </a:r>
            <a:r>
              <a:rPr lang="it-IT" sz="2400" b="1" dirty="0">
                <a:solidFill>
                  <a:srgbClr val="45818E"/>
                </a:solidFill>
              </a:rPr>
              <a:t> </a:t>
            </a:r>
            <a:r>
              <a:rPr lang="it-IT" sz="2400" b="1" dirty="0" err="1">
                <a:solidFill>
                  <a:srgbClr val="45818E"/>
                </a:solidFill>
              </a:rPr>
              <a:t>you</a:t>
            </a:r>
            <a:r>
              <a:rPr lang="it-IT" sz="2400" b="1" dirty="0">
                <a:solidFill>
                  <a:srgbClr val="45818E"/>
                </a:solidFill>
              </a:rPr>
              <a:t> are </a:t>
            </a:r>
            <a:r>
              <a:rPr lang="it-IT" sz="2400" b="1" dirty="0" err="1">
                <a:solidFill>
                  <a:srgbClr val="45818E"/>
                </a:solidFill>
              </a:rPr>
              <a:t>using</a:t>
            </a:r>
            <a:r>
              <a:rPr lang="it-IT" sz="2400" b="1" dirty="0">
                <a:solidFill>
                  <a:srgbClr val="45818E"/>
                </a:solidFill>
              </a:rPr>
              <a:t> IN</a:t>
            </a:r>
            <a:r>
              <a:rPr lang="it-IT" sz="2400" dirty="0"/>
              <a:t> with </a:t>
            </a:r>
            <a:r>
              <a:rPr lang="it-IT" sz="2400" dirty="0" err="1"/>
              <a:t>many</a:t>
            </a:r>
            <a:r>
              <a:rPr lang="it-IT" sz="2400" dirty="0"/>
              <a:t> </a:t>
            </a:r>
            <a:r>
              <a:rPr lang="it-IT" sz="2400" dirty="0" err="1"/>
              <a:t>constants</a:t>
            </a:r>
            <a:endParaRPr lang="it-IT" sz="2400" dirty="0"/>
          </a:p>
          <a:p>
            <a:pPr lvl="1"/>
            <a:r>
              <a:rPr lang="it-IT" dirty="0" err="1"/>
              <a:t>If</a:t>
            </a:r>
            <a:r>
              <a:rPr lang="it-IT" dirty="0"/>
              <a:t> </a:t>
            </a:r>
            <a:r>
              <a:rPr lang="it-IT" dirty="0" err="1"/>
              <a:t>you</a:t>
            </a:r>
            <a:r>
              <a:rPr lang="it-IT" dirty="0"/>
              <a:t> are </a:t>
            </a:r>
            <a:r>
              <a:rPr lang="it-IT" dirty="0" err="1"/>
              <a:t>using</a:t>
            </a:r>
            <a:r>
              <a:rPr lang="it-IT" dirty="0"/>
              <a:t> </a:t>
            </a:r>
            <a:r>
              <a:rPr lang="it-IT" dirty="0" err="1"/>
              <a:t>construction</a:t>
            </a:r>
            <a:r>
              <a:rPr lang="it-IT" dirty="0"/>
              <a:t> </a:t>
            </a:r>
          </a:p>
          <a:p>
            <a:pPr marL="342900" lvl="1" indent="0">
              <a:buNone/>
            </a:pPr>
            <a:r>
              <a:rPr lang="it-IT" dirty="0"/>
              <a:t>	</a:t>
            </a:r>
            <a:r>
              <a:rPr lang="it-IT" sz="1800" dirty="0">
                <a:latin typeface="Courier New" panose="02070309020205020404" pitchFamily="49" charset="0"/>
                <a:cs typeface="Courier New" panose="02070309020205020404" pitchFamily="49" charset="0"/>
              </a:rPr>
              <a:t>WHERE </a:t>
            </a:r>
            <a:r>
              <a:rPr lang="it-IT" sz="1800" dirty="0" err="1">
                <a:latin typeface="Courier New" panose="02070309020205020404" pitchFamily="49" charset="0"/>
                <a:cs typeface="Courier New" panose="02070309020205020404" pitchFamily="49" charset="0"/>
              </a:rPr>
              <a:t>fieldX</a:t>
            </a:r>
            <a:r>
              <a:rPr lang="it-IT" sz="1800" dirty="0">
                <a:latin typeface="Courier New" panose="02070309020205020404" pitchFamily="49" charset="0"/>
                <a:cs typeface="Courier New" panose="02070309020205020404" pitchFamily="49" charset="0"/>
              </a:rPr>
              <a:t> IN (Constant1, Constant2,… </a:t>
            </a:r>
            <a:r>
              <a:rPr lang="it-IT" sz="1800" dirty="0" err="1">
                <a:latin typeface="Courier New" panose="02070309020205020404" pitchFamily="49" charset="0"/>
                <a:cs typeface="Courier New" panose="02070309020205020404" pitchFamily="49" charset="0"/>
              </a:rPr>
              <a:t>ConstantN</a:t>
            </a:r>
            <a:r>
              <a:rPr lang="it-IT" sz="1800" dirty="0">
                <a:latin typeface="Courier New" panose="02070309020205020404" pitchFamily="49" charset="0"/>
                <a:cs typeface="Courier New" panose="02070309020205020404" pitchFamily="49" charset="0"/>
              </a:rPr>
              <a:t>)</a:t>
            </a:r>
          </a:p>
          <a:p>
            <a:pPr marL="342900" lvl="1" indent="0">
              <a:buNone/>
            </a:pPr>
            <a:r>
              <a:rPr lang="it-IT" dirty="0"/>
              <a:t>and </a:t>
            </a:r>
            <a:r>
              <a:rPr lang="it-IT" dirty="0" err="1"/>
              <a:t>there</a:t>
            </a:r>
            <a:r>
              <a:rPr lang="it-IT" dirty="0"/>
              <a:t> </a:t>
            </a:r>
            <a:r>
              <a:rPr lang="it-IT" dirty="0" err="1"/>
              <a:t>is</a:t>
            </a:r>
            <a:r>
              <a:rPr lang="it-IT" dirty="0"/>
              <a:t> an </a:t>
            </a:r>
            <a:r>
              <a:rPr lang="it-IT" dirty="0" err="1"/>
              <a:t>index</a:t>
            </a:r>
            <a:r>
              <a:rPr lang="it-IT" dirty="0"/>
              <a:t> on </a:t>
            </a:r>
            <a:r>
              <a:rPr lang="it-IT" dirty="0" err="1"/>
              <a:t>fieldX</a:t>
            </a:r>
            <a:r>
              <a:rPr lang="it-IT" dirty="0"/>
              <a:t>, </a:t>
            </a:r>
            <a:r>
              <a:rPr lang="it-IT" dirty="0" err="1"/>
              <a:t>Firebird</a:t>
            </a:r>
            <a:r>
              <a:rPr lang="it-IT" dirty="0"/>
              <a:t> </a:t>
            </a:r>
            <a:r>
              <a:rPr lang="it-IT" dirty="0" err="1"/>
              <a:t>will</a:t>
            </a:r>
            <a:r>
              <a:rPr lang="it-IT" dirty="0"/>
              <a:t> use an </a:t>
            </a:r>
            <a:r>
              <a:rPr lang="it-IT" dirty="0" err="1"/>
              <a:t>index</a:t>
            </a:r>
            <a:r>
              <a:rPr lang="it-IT" dirty="0"/>
              <a:t> </a:t>
            </a:r>
            <a:r>
              <a:rPr lang="it-IT" dirty="0" err="1"/>
              <a:t>as</a:t>
            </a:r>
            <a:r>
              <a:rPr lang="it-IT" dirty="0"/>
              <a:t> </a:t>
            </a:r>
            <a:r>
              <a:rPr lang="it-IT" dirty="0" err="1"/>
              <a:t>many</a:t>
            </a:r>
            <a:r>
              <a:rPr lang="it-IT" dirty="0"/>
              <a:t> </a:t>
            </a:r>
            <a:r>
              <a:rPr lang="it-IT" dirty="0" err="1"/>
              <a:t>times</a:t>
            </a:r>
            <a:r>
              <a:rPr lang="it-IT" dirty="0"/>
              <a:t> </a:t>
            </a:r>
            <a:r>
              <a:rPr lang="it-IT" dirty="0" err="1"/>
              <a:t>as</a:t>
            </a:r>
            <a:r>
              <a:rPr lang="it-IT" dirty="0"/>
              <a:t> </a:t>
            </a:r>
            <a:r>
              <a:rPr lang="it-IT" dirty="0" err="1"/>
              <a:t>many</a:t>
            </a:r>
            <a:r>
              <a:rPr lang="it-IT" dirty="0"/>
              <a:t> </a:t>
            </a:r>
            <a:r>
              <a:rPr lang="it-IT" dirty="0" err="1"/>
              <a:t>constants</a:t>
            </a:r>
            <a:r>
              <a:rPr lang="it-IT" dirty="0"/>
              <a:t> are in the IN list. </a:t>
            </a:r>
          </a:p>
          <a:p>
            <a:pPr marL="342900" lvl="1" indent="0">
              <a:buNone/>
            </a:pPr>
            <a:r>
              <a:rPr lang="it-IT" b="1" dirty="0" err="1"/>
              <a:t>Disable</a:t>
            </a:r>
            <a:r>
              <a:rPr lang="it-IT" b="1" dirty="0"/>
              <a:t> index </a:t>
            </a:r>
            <a:r>
              <a:rPr lang="it-IT" b="1" dirty="0" err="1"/>
              <a:t>search</a:t>
            </a:r>
            <a:r>
              <a:rPr lang="it-IT" b="1" dirty="0"/>
              <a:t> by </a:t>
            </a:r>
            <a:r>
              <a:rPr lang="it-IT" b="1" dirty="0" err="1"/>
              <a:t>turning</a:t>
            </a:r>
            <a:r>
              <a:rPr lang="it-IT" b="1" dirty="0"/>
              <a:t> </a:t>
            </a:r>
            <a:r>
              <a:rPr lang="it-IT" b="1" dirty="0" err="1"/>
              <a:t>fieldX</a:t>
            </a:r>
            <a:r>
              <a:rPr lang="it-IT" b="1" dirty="0"/>
              <a:t> </a:t>
            </a:r>
            <a:r>
              <a:rPr lang="it-IT" b="1" dirty="0" err="1"/>
              <a:t>into</a:t>
            </a:r>
            <a:r>
              <a:rPr lang="it-IT" b="1" dirty="0"/>
              <a:t> </a:t>
            </a:r>
            <a:r>
              <a:rPr lang="it-IT" b="1" dirty="0" err="1"/>
              <a:t>expression</a:t>
            </a:r>
            <a:r>
              <a:rPr lang="it-IT" b="1" dirty="0"/>
              <a:t> +0</a:t>
            </a:r>
            <a:r>
              <a:rPr lang="it-IT" dirty="0"/>
              <a:t>: </a:t>
            </a:r>
          </a:p>
          <a:p>
            <a:pPr marL="342900" lvl="1" indent="0">
              <a:buNone/>
            </a:pPr>
            <a:r>
              <a:rPr lang="it-IT" sz="1800" dirty="0">
                <a:latin typeface="Courier New" panose="02070309020205020404" pitchFamily="49" charset="0"/>
                <a:cs typeface="Courier New" panose="02070309020205020404" pitchFamily="49" charset="0"/>
              </a:rPr>
              <a:t>WHERE fieldX+0 IN (Constant1, Constant2,… </a:t>
            </a:r>
            <a:r>
              <a:rPr lang="it-IT" sz="1800" dirty="0" err="1">
                <a:latin typeface="Courier New" panose="02070309020205020404" pitchFamily="49" charset="0"/>
                <a:cs typeface="Courier New" panose="02070309020205020404" pitchFamily="49" charset="0"/>
              </a:rPr>
              <a:t>ConstantN</a:t>
            </a:r>
            <a:r>
              <a:rPr lang="it-IT" sz="1800" dirty="0">
                <a:latin typeface="Courier New" panose="02070309020205020404" pitchFamily="49" charset="0"/>
                <a:cs typeface="Courier New" panose="02070309020205020404" pitchFamily="49" charset="0"/>
              </a:rPr>
              <a:t>)</a:t>
            </a:r>
          </a:p>
          <a:p>
            <a:pPr marL="342900" lvl="1" indent="0">
              <a:buNone/>
            </a:pPr>
            <a:r>
              <a:rPr lang="it-IT" sz="1800" dirty="0">
                <a:latin typeface="Courier New" panose="02070309020205020404" pitchFamily="49" charset="0"/>
                <a:cs typeface="Courier New" panose="02070309020205020404" pitchFamily="49" charset="0"/>
              </a:rPr>
              <a:t>Or  for </a:t>
            </a:r>
            <a:r>
              <a:rPr lang="it-IT" sz="1800" dirty="0" err="1">
                <a:latin typeface="Courier New" panose="02070309020205020404" pitchFamily="49" charset="0"/>
                <a:cs typeface="Courier New" panose="02070309020205020404" pitchFamily="49" charset="0"/>
              </a:rPr>
              <a:t>strings</a:t>
            </a:r>
            <a:r>
              <a:rPr lang="it-IT" sz="1800" dirty="0">
                <a:latin typeface="Courier New" panose="02070309020205020404" pitchFamily="49" charset="0"/>
                <a:cs typeface="Courier New" panose="02070309020205020404" pitchFamily="49" charset="0"/>
              </a:rPr>
              <a:t>  use </a:t>
            </a:r>
            <a:r>
              <a:rPr lang="it-IT" sz="1800" dirty="0" err="1">
                <a:latin typeface="Courier New" panose="02070309020205020404" pitchFamily="49" charset="0"/>
                <a:cs typeface="Courier New" panose="02070309020205020404" pitchFamily="49" charset="0"/>
              </a:rPr>
              <a:t>fieldX</a:t>
            </a:r>
            <a:r>
              <a:rPr lang="it-IT" sz="1800" dirty="0">
                <a:latin typeface="Courier New" panose="02070309020205020404" pitchFamily="49" charset="0"/>
                <a:cs typeface="Courier New" panose="02070309020205020404" pitchFamily="49" charset="0"/>
              </a:rPr>
              <a:t>||'' </a:t>
            </a:r>
          </a:p>
        </p:txBody>
      </p:sp>
      <p:sp>
        <p:nvSpPr>
          <p:cNvPr id="6" name="Titolo 1">
            <a:extLst>
              <a:ext uri="{FF2B5EF4-FFF2-40B4-BE49-F238E27FC236}">
                <a16:creationId xmlns:a16="http://schemas.microsoft.com/office/drawing/2014/main" id="{2A0EC1F5-2440-40CD-A357-B443A11D8EEB}"/>
              </a:ext>
            </a:extLst>
          </p:cNvPr>
          <p:cNvSpPr txBox="1">
            <a:spLocks/>
          </p:cNvSpPr>
          <p:nvPr/>
        </p:nvSpPr>
        <p:spPr>
          <a:xfrm>
            <a:off x="0" y="0"/>
            <a:ext cx="9144000" cy="745436"/>
          </a:xfrm>
          <a:prstGeom prst="rect">
            <a:avLst/>
          </a:prstGeom>
          <a:solidFill>
            <a:srgbClr val="45818E"/>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a:solidFill>
                  <a:schemeClr val="bg1"/>
                </a:solidFill>
                <a:latin typeface="+mj-lt"/>
                <a:ea typeface="+mj-ea"/>
                <a:cs typeface="+mj-cs"/>
              </a:rPr>
              <a:t>Long record chains</a:t>
            </a:r>
          </a:p>
        </p:txBody>
      </p:sp>
    </p:spTree>
    <p:extLst>
      <p:ext uri="{BB962C8B-B14F-4D97-AF65-F5344CB8AC3E}">
        <p14:creationId xmlns:p14="http://schemas.microsoft.com/office/powerpoint/2010/main" val="352741994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373769" y="745436"/>
            <a:ext cx="8343066" cy="3748140"/>
          </a:xfrm>
        </p:spPr>
        <p:txBody>
          <a:bodyPr/>
          <a:lstStyle/>
          <a:p>
            <a:r>
              <a:rPr lang="it-IT" sz="2400" b="1" dirty="0" err="1">
                <a:solidFill>
                  <a:srgbClr val="45818E"/>
                </a:solidFill>
              </a:rPr>
              <a:t>Replace</a:t>
            </a:r>
            <a:r>
              <a:rPr lang="it-IT" sz="2400" b="1" dirty="0">
                <a:solidFill>
                  <a:srgbClr val="45818E"/>
                </a:solidFill>
              </a:rPr>
              <a:t> IN with JOIN</a:t>
            </a:r>
          </a:p>
          <a:p>
            <a:pPr marL="533400" lvl="1" indent="0">
              <a:buNone/>
            </a:pPr>
            <a:endParaRPr lang="it-IT" dirty="0"/>
          </a:p>
          <a:p>
            <a:pPr lvl="1"/>
            <a:r>
              <a:rPr lang="it-IT" dirty="0" err="1"/>
              <a:t>Avoid</a:t>
            </a:r>
            <a:r>
              <a:rPr lang="it-IT" dirty="0"/>
              <a:t> </a:t>
            </a:r>
            <a:r>
              <a:rPr lang="it-IT" dirty="0" err="1"/>
              <a:t>using</a:t>
            </a:r>
            <a:r>
              <a:rPr lang="it-IT" dirty="0"/>
              <a:t> queries with </a:t>
            </a:r>
            <a:r>
              <a:rPr lang="it-IT" dirty="0" err="1"/>
              <a:t>nested</a:t>
            </a:r>
            <a:r>
              <a:rPr lang="it-IT" dirty="0"/>
              <a:t> WHERE </a:t>
            </a:r>
            <a:r>
              <a:rPr lang="it-IT" sz="2000" dirty="0">
                <a:latin typeface="Courier New" panose="02070309020205020404" pitchFamily="49" charset="0"/>
                <a:cs typeface="Courier New" panose="02070309020205020404" pitchFamily="49" charset="0"/>
              </a:rPr>
              <a:t>IN(SELECT... WHERE IN (SELECT.. WHERE IN() ))</a:t>
            </a:r>
          </a:p>
          <a:p>
            <a:pPr lvl="1"/>
            <a:endParaRPr lang="it-IT" dirty="0"/>
          </a:p>
          <a:p>
            <a:pPr lvl="1"/>
            <a:r>
              <a:rPr lang="it-IT" dirty="0" err="1"/>
              <a:t>It</a:t>
            </a:r>
            <a:r>
              <a:rPr lang="it-IT" dirty="0"/>
              <a:t> can confuse </a:t>
            </a:r>
            <a:r>
              <a:rPr lang="it-IT" dirty="0" err="1"/>
              <a:t>Firebird</a:t>
            </a:r>
            <a:r>
              <a:rPr lang="it-IT" dirty="0"/>
              <a:t> </a:t>
            </a:r>
            <a:r>
              <a:rPr lang="it-IT" dirty="0" err="1"/>
              <a:t>optimizer</a:t>
            </a:r>
            <a:r>
              <a:rPr lang="it-IT" dirty="0"/>
              <a:t>. </a:t>
            </a:r>
          </a:p>
          <a:p>
            <a:pPr lvl="1"/>
            <a:endParaRPr lang="it-IT" b="1" dirty="0"/>
          </a:p>
          <a:p>
            <a:pPr lvl="1"/>
            <a:r>
              <a:rPr lang="it-IT" b="1" dirty="0" err="1"/>
              <a:t>Transform</a:t>
            </a:r>
            <a:r>
              <a:rPr lang="it-IT" b="1" dirty="0"/>
              <a:t> </a:t>
            </a:r>
            <a:r>
              <a:rPr lang="it-IT" b="1" dirty="0" err="1"/>
              <a:t>nested</a:t>
            </a:r>
            <a:r>
              <a:rPr lang="it-IT" b="1" dirty="0"/>
              <a:t> </a:t>
            </a:r>
            <a:r>
              <a:rPr lang="it-IT" b="1" dirty="0" err="1"/>
              <a:t>INs</a:t>
            </a:r>
            <a:r>
              <a:rPr lang="it-IT" b="1" dirty="0"/>
              <a:t> </a:t>
            </a:r>
            <a:r>
              <a:rPr lang="it-IT" b="1" dirty="0" err="1"/>
              <a:t>into</a:t>
            </a:r>
            <a:r>
              <a:rPr lang="it-IT" b="1" dirty="0"/>
              <a:t> joins.</a:t>
            </a:r>
          </a:p>
        </p:txBody>
      </p:sp>
      <p:sp>
        <p:nvSpPr>
          <p:cNvPr id="6" name="Titolo 1">
            <a:extLst>
              <a:ext uri="{FF2B5EF4-FFF2-40B4-BE49-F238E27FC236}">
                <a16:creationId xmlns:a16="http://schemas.microsoft.com/office/drawing/2014/main" id="{A6463E5A-2B34-4BA9-BD18-FC9BF11604EE}"/>
              </a:ext>
            </a:extLst>
          </p:cNvPr>
          <p:cNvSpPr txBox="1">
            <a:spLocks/>
          </p:cNvSpPr>
          <p:nvPr/>
        </p:nvSpPr>
        <p:spPr>
          <a:xfrm>
            <a:off x="0" y="0"/>
            <a:ext cx="9144000" cy="745436"/>
          </a:xfrm>
          <a:prstGeom prst="rect">
            <a:avLst/>
          </a:prstGeom>
          <a:solidFill>
            <a:srgbClr val="45818E"/>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a:solidFill>
                  <a:schemeClr val="bg1"/>
                </a:solidFill>
                <a:latin typeface="+mj-lt"/>
                <a:ea typeface="+mj-ea"/>
                <a:cs typeface="+mj-cs"/>
              </a:rPr>
              <a:t>Use JOIN </a:t>
            </a:r>
            <a:r>
              <a:rPr lang="it-IT" sz="4200" b="0" i="1" kern="1200" dirty="0" err="1">
                <a:solidFill>
                  <a:schemeClr val="bg1"/>
                </a:solidFill>
                <a:latin typeface="+mj-lt"/>
                <a:ea typeface="+mj-ea"/>
                <a:cs typeface="+mj-cs"/>
              </a:rPr>
              <a:t>instead</a:t>
            </a:r>
            <a:r>
              <a:rPr lang="it-IT" sz="4200" b="0" i="1" kern="1200" dirty="0">
                <a:solidFill>
                  <a:schemeClr val="bg1"/>
                </a:solidFill>
                <a:latin typeface="+mj-lt"/>
                <a:ea typeface="+mj-ea"/>
                <a:cs typeface="+mj-cs"/>
              </a:rPr>
              <a:t> IN</a:t>
            </a:r>
          </a:p>
        </p:txBody>
      </p:sp>
    </p:spTree>
    <p:extLst>
      <p:ext uri="{BB962C8B-B14F-4D97-AF65-F5344CB8AC3E}">
        <p14:creationId xmlns:p14="http://schemas.microsoft.com/office/powerpoint/2010/main" val="52624217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lstStyle/>
          <a:p>
            <a:r>
              <a:rPr lang="it-IT" sz="2400" dirty="0"/>
              <a:t>Use LEFT JOIN in the </a:t>
            </a:r>
            <a:r>
              <a:rPr lang="it-IT" sz="2400" dirty="0" err="1"/>
              <a:t>correct</a:t>
            </a:r>
            <a:r>
              <a:rPr lang="it-IT" sz="2400" dirty="0"/>
              <a:t> way</a:t>
            </a:r>
          </a:p>
          <a:p>
            <a:endParaRPr lang="it-IT" sz="2400" dirty="0"/>
          </a:p>
          <a:p>
            <a:pPr lvl="1"/>
            <a:r>
              <a:rPr lang="it-IT" dirty="0" err="1"/>
              <a:t>If</a:t>
            </a:r>
            <a:r>
              <a:rPr lang="it-IT" dirty="0"/>
              <a:t> </a:t>
            </a:r>
            <a:r>
              <a:rPr lang="it-IT" dirty="0" err="1"/>
              <a:t>you</a:t>
            </a:r>
            <a:r>
              <a:rPr lang="it-IT" dirty="0"/>
              <a:t> are </a:t>
            </a:r>
            <a:r>
              <a:rPr lang="it-IT" dirty="0" err="1"/>
              <a:t>using</a:t>
            </a:r>
            <a:r>
              <a:rPr lang="it-IT" dirty="0"/>
              <a:t> LEFT OUTER joins</a:t>
            </a:r>
          </a:p>
          <a:p>
            <a:pPr marL="533400" lvl="1" indent="0">
              <a:buNone/>
            </a:pPr>
            <a:endParaRPr lang="it-IT" b="1" dirty="0"/>
          </a:p>
          <a:p>
            <a:pPr marL="533400" lvl="1" indent="0">
              <a:buNone/>
            </a:pPr>
            <a:r>
              <a:rPr lang="it-IT" b="1" dirty="0" err="1"/>
              <a:t>explicitly</a:t>
            </a:r>
            <a:r>
              <a:rPr lang="it-IT" b="1" dirty="0"/>
              <a:t> put </a:t>
            </a:r>
            <a:r>
              <a:rPr lang="it-IT" b="1" dirty="0" err="1"/>
              <a:t>tables</a:t>
            </a:r>
            <a:r>
              <a:rPr lang="it-IT" b="1" dirty="0"/>
              <a:t> </a:t>
            </a:r>
            <a:r>
              <a:rPr lang="it-IT" dirty="0"/>
              <a:t>in the join </a:t>
            </a:r>
            <a:r>
              <a:rPr lang="it-IT" b="1" dirty="0"/>
              <a:t>from the </a:t>
            </a:r>
            <a:r>
              <a:rPr lang="it-IT" b="1" dirty="0" err="1"/>
              <a:t>smallest</a:t>
            </a:r>
            <a:r>
              <a:rPr lang="it-IT" b="1" dirty="0"/>
              <a:t> one to the </a:t>
            </a:r>
            <a:r>
              <a:rPr lang="it-IT" b="1" dirty="0" err="1"/>
              <a:t>largest</a:t>
            </a:r>
            <a:r>
              <a:rPr lang="it-IT" b="1" dirty="0"/>
              <a:t> one</a:t>
            </a:r>
            <a:r>
              <a:rPr lang="it-IT" dirty="0"/>
              <a:t>.</a:t>
            </a:r>
          </a:p>
        </p:txBody>
      </p:sp>
      <p:sp>
        <p:nvSpPr>
          <p:cNvPr id="6" name="Titolo 1">
            <a:extLst>
              <a:ext uri="{FF2B5EF4-FFF2-40B4-BE49-F238E27FC236}">
                <a16:creationId xmlns:a16="http://schemas.microsoft.com/office/drawing/2014/main" id="{46006650-A506-414A-8FA5-A308592318FA}"/>
              </a:ext>
            </a:extLst>
          </p:cNvPr>
          <p:cNvSpPr txBox="1">
            <a:spLocks/>
          </p:cNvSpPr>
          <p:nvPr/>
        </p:nvSpPr>
        <p:spPr>
          <a:xfrm>
            <a:off x="0" y="0"/>
            <a:ext cx="9144000" cy="745436"/>
          </a:xfrm>
          <a:prstGeom prst="rect">
            <a:avLst/>
          </a:prstGeom>
          <a:solidFill>
            <a:srgbClr val="45818E"/>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a:solidFill>
                  <a:schemeClr val="bg1"/>
                </a:solidFill>
                <a:latin typeface="+mj-lt"/>
                <a:ea typeface="+mj-ea"/>
                <a:cs typeface="+mj-cs"/>
              </a:rPr>
              <a:t>LEFT or </a:t>
            </a:r>
            <a:r>
              <a:rPr lang="it-IT" sz="4200" b="0" i="1" kern="1200" dirty="0" err="1">
                <a:solidFill>
                  <a:schemeClr val="bg1"/>
                </a:solidFill>
                <a:latin typeface="+mj-lt"/>
                <a:ea typeface="+mj-ea"/>
                <a:cs typeface="+mj-cs"/>
              </a:rPr>
              <a:t>not</a:t>
            </a:r>
            <a:r>
              <a:rPr lang="it-IT" sz="4200" b="0" i="1" kern="1200" dirty="0">
                <a:solidFill>
                  <a:schemeClr val="bg1"/>
                </a:solidFill>
                <a:latin typeface="+mj-lt"/>
                <a:ea typeface="+mj-ea"/>
                <a:cs typeface="+mj-cs"/>
              </a:rPr>
              <a:t> LEFT JOIN</a:t>
            </a:r>
          </a:p>
        </p:txBody>
      </p:sp>
    </p:spTree>
    <p:extLst>
      <p:ext uri="{BB962C8B-B14F-4D97-AF65-F5344CB8AC3E}">
        <p14:creationId xmlns:p14="http://schemas.microsoft.com/office/powerpoint/2010/main" val="406642511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lstStyle/>
          <a:p>
            <a:pPr marL="38100" indent="0">
              <a:buNone/>
            </a:pPr>
            <a:r>
              <a:rPr lang="en-US" sz="2400" dirty="0"/>
              <a:t>Sample:</a:t>
            </a:r>
          </a:p>
          <a:p>
            <a:pPr marL="38100" indent="0">
              <a:buNone/>
            </a:pPr>
            <a:r>
              <a:rPr lang="en-US" sz="2000" dirty="0">
                <a:latin typeface="Courier New" panose="02070309020205020404" pitchFamily="49" charset="0"/>
                <a:cs typeface="Courier New" panose="02070309020205020404" pitchFamily="49" charset="0"/>
              </a:rPr>
              <a:t> T1 LEFT JOIN T2 ON (…) WHERE T2.Field_condition </a:t>
            </a:r>
          </a:p>
          <a:p>
            <a:r>
              <a:rPr lang="en-US" sz="2400" dirty="0"/>
              <a:t>Change LEFT JOIN to INNER JOIN</a:t>
            </a:r>
          </a:p>
          <a:p>
            <a:r>
              <a:rPr lang="en-US" sz="2400" dirty="0"/>
              <a:t>INNER JOIN gives more freedom for Firebird optimizer, and it is optimized much better than LEFT.</a:t>
            </a:r>
          </a:p>
          <a:p>
            <a:r>
              <a:rPr lang="en-US" sz="2400" dirty="0"/>
              <a:t>Especially it makes sense in the following cases</a:t>
            </a:r>
          </a:p>
          <a:p>
            <a:pPr lvl="1"/>
            <a:r>
              <a:rPr lang="en-US" sz="2000" dirty="0"/>
              <a:t>No condition for T1 in WHERE clause</a:t>
            </a:r>
          </a:p>
          <a:p>
            <a:pPr lvl="1"/>
            <a:r>
              <a:rPr lang="en-US" sz="2000" dirty="0"/>
              <a:t>T2 is a small table</a:t>
            </a:r>
          </a:p>
        </p:txBody>
      </p:sp>
      <p:sp>
        <p:nvSpPr>
          <p:cNvPr id="6" name="Titolo 1">
            <a:extLst>
              <a:ext uri="{FF2B5EF4-FFF2-40B4-BE49-F238E27FC236}">
                <a16:creationId xmlns:a16="http://schemas.microsoft.com/office/drawing/2014/main" id="{46006650-A506-414A-8FA5-A308592318FA}"/>
              </a:ext>
            </a:extLst>
          </p:cNvPr>
          <p:cNvSpPr txBox="1">
            <a:spLocks/>
          </p:cNvSpPr>
          <p:nvPr/>
        </p:nvSpPr>
        <p:spPr>
          <a:xfrm>
            <a:off x="0" y="0"/>
            <a:ext cx="9144000" cy="745436"/>
          </a:xfrm>
          <a:prstGeom prst="rect">
            <a:avLst/>
          </a:prstGeom>
          <a:solidFill>
            <a:srgbClr val="45818E"/>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a:solidFill>
                  <a:schemeClr val="bg1"/>
                </a:solidFill>
                <a:latin typeface="+mj-lt"/>
                <a:ea typeface="+mj-ea"/>
                <a:cs typeface="+mj-cs"/>
              </a:rPr>
              <a:t> </a:t>
            </a:r>
            <a:r>
              <a:rPr lang="it-IT" sz="4200" b="0" i="1" kern="1200" dirty="0" err="1">
                <a:solidFill>
                  <a:schemeClr val="bg1"/>
                </a:solidFill>
                <a:latin typeface="+mj-lt"/>
                <a:ea typeface="+mj-ea"/>
                <a:cs typeface="+mj-cs"/>
              </a:rPr>
              <a:t>Avoid</a:t>
            </a:r>
            <a:r>
              <a:rPr lang="it-IT" sz="4200" b="0" i="1" kern="1200" dirty="0">
                <a:solidFill>
                  <a:schemeClr val="bg1"/>
                </a:solidFill>
                <a:latin typeface="+mj-lt"/>
                <a:ea typeface="+mj-ea"/>
                <a:cs typeface="+mj-cs"/>
              </a:rPr>
              <a:t> </a:t>
            </a:r>
            <a:r>
              <a:rPr lang="it-IT" sz="4200" b="0" i="1" kern="1200" dirty="0" err="1">
                <a:solidFill>
                  <a:schemeClr val="bg1"/>
                </a:solidFill>
                <a:latin typeface="+mj-lt"/>
                <a:ea typeface="+mj-ea"/>
                <a:cs typeface="+mj-cs"/>
              </a:rPr>
              <a:t>unnecessary</a:t>
            </a:r>
            <a:r>
              <a:rPr lang="it-IT" sz="4200" b="0" i="1" kern="1200" dirty="0">
                <a:solidFill>
                  <a:schemeClr val="bg1"/>
                </a:solidFill>
                <a:latin typeface="+mj-lt"/>
                <a:ea typeface="+mj-ea"/>
                <a:cs typeface="+mj-cs"/>
              </a:rPr>
              <a:t> LEFT </a:t>
            </a:r>
            <a:r>
              <a:rPr lang="it-IT" sz="4200" b="0" i="1" kern="1200" dirty="0" err="1">
                <a:solidFill>
                  <a:schemeClr val="bg1"/>
                </a:solidFill>
                <a:latin typeface="+mj-lt"/>
                <a:ea typeface="+mj-ea"/>
                <a:cs typeface="+mj-cs"/>
              </a:rPr>
              <a:t>JOINs</a:t>
            </a:r>
            <a:endParaRPr lang="it-IT" sz="4200" b="0" i="1" kern="1200" dirty="0">
              <a:solidFill>
                <a:schemeClr val="bg1"/>
              </a:solidFill>
              <a:latin typeface="+mj-lt"/>
              <a:ea typeface="+mj-ea"/>
              <a:cs typeface="+mj-cs"/>
            </a:endParaRPr>
          </a:p>
        </p:txBody>
      </p:sp>
    </p:spTree>
    <p:extLst>
      <p:ext uri="{BB962C8B-B14F-4D97-AF65-F5344CB8AC3E}">
        <p14:creationId xmlns:p14="http://schemas.microsoft.com/office/powerpoint/2010/main" val="116984190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407142" y="745436"/>
            <a:ext cx="8296344" cy="3748140"/>
          </a:xfrm>
        </p:spPr>
        <p:txBody>
          <a:bodyPr/>
          <a:lstStyle/>
          <a:p>
            <a:r>
              <a:rPr lang="it-IT" sz="2400" b="1" dirty="0">
                <a:solidFill>
                  <a:srgbClr val="45818E"/>
                </a:solidFill>
              </a:rPr>
              <a:t>Limit </a:t>
            </a:r>
            <a:r>
              <a:rPr lang="it-IT" sz="2400" b="1" dirty="0" err="1">
                <a:solidFill>
                  <a:srgbClr val="45818E"/>
                </a:solidFill>
              </a:rPr>
              <a:t>fetch</a:t>
            </a:r>
            <a:r>
              <a:rPr lang="it-IT" sz="2400" b="1" dirty="0">
                <a:solidFill>
                  <a:srgbClr val="45818E"/>
                </a:solidFill>
              </a:rPr>
              <a:t> of SELECT </a:t>
            </a:r>
            <a:r>
              <a:rPr lang="it-IT" sz="2400" b="1" dirty="0" err="1">
                <a:solidFill>
                  <a:srgbClr val="45818E"/>
                </a:solidFill>
              </a:rPr>
              <a:t>queries</a:t>
            </a:r>
            <a:endParaRPr lang="it-IT" sz="2400" b="1" dirty="0">
              <a:solidFill>
                <a:srgbClr val="45818E"/>
              </a:solidFill>
            </a:endParaRPr>
          </a:p>
          <a:p>
            <a:pPr lvl="1"/>
            <a:r>
              <a:rPr lang="it-IT" dirty="0"/>
              <a:t>Always </a:t>
            </a:r>
            <a:r>
              <a:rPr lang="it-IT" dirty="0" err="1"/>
              <a:t>try</a:t>
            </a:r>
            <a:r>
              <a:rPr lang="it-IT" dirty="0"/>
              <a:t> to </a:t>
            </a:r>
            <a:r>
              <a:rPr lang="it-IT" dirty="0" err="1"/>
              <a:t>limit</a:t>
            </a:r>
            <a:r>
              <a:rPr lang="it-IT" dirty="0"/>
              <a:t> the large output for SELECT </a:t>
            </a:r>
            <a:r>
              <a:rPr lang="it-IT" dirty="0" err="1"/>
              <a:t>queries</a:t>
            </a:r>
            <a:r>
              <a:rPr lang="it-IT" dirty="0"/>
              <a:t> </a:t>
            </a:r>
          </a:p>
          <a:p>
            <a:pPr marL="342900" lvl="1" indent="0">
              <a:buNone/>
            </a:pPr>
            <a:r>
              <a:rPr lang="it-IT" dirty="0"/>
              <a:t>with FIRST… SKIP or ROWS </a:t>
            </a:r>
            <a:r>
              <a:rPr lang="it-IT" dirty="0" err="1"/>
              <a:t>clauses</a:t>
            </a:r>
            <a:r>
              <a:rPr lang="it-IT" dirty="0"/>
              <a:t>. </a:t>
            </a:r>
          </a:p>
          <a:p>
            <a:pPr lvl="1"/>
            <a:endParaRPr lang="it-IT" dirty="0"/>
          </a:p>
          <a:p>
            <a:pPr lvl="1"/>
            <a:r>
              <a:rPr lang="it-IT" dirty="0" err="1"/>
              <a:t>If</a:t>
            </a:r>
            <a:r>
              <a:rPr lang="it-IT" dirty="0"/>
              <a:t> the query </a:t>
            </a:r>
            <a:r>
              <a:rPr lang="it-IT" dirty="0" err="1"/>
              <a:t>is</a:t>
            </a:r>
            <a:r>
              <a:rPr lang="it-IT" dirty="0"/>
              <a:t> </a:t>
            </a:r>
            <a:r>
              <a:rPr lang="it-IT" dirty="0" err="1"/>
              <a:t>not</a:t>
            </a:r>
            <a:r>
              <a:rPr lang="it-IT" dirty="0"/>
              <a:t> </a:t>
            </a:r>
            <a:r>
              <a:rPr lang="it-IT" dirty="0" err="1"/>
              <a:t>designed</a:t>
            </a:r>
            <a:r>
              <a:rPr lang="it-IT" dirty="0"/>
              <a:t> </a:t>
            </a:r>
            <a:r>
              <a:rPr lang="it-IT" dirty="0" err="1"/>
              <a:t>specifically</a:t>
            </a:r>
            <a:r>
              <a:rPr lang="it-IT" dirty="0"/>
              <a:t> </a:t>
            </a:r>
            <a:r>
              <a:rPr lang="it-IT" dirty="0" err="1"/>
              <a:t>as</a:t>
            </a:r>
            <a:r>
              <a:rPr lang="it-IT" dirty="0"/>
              <a:t> a report (</a:t>
            </a:r>
            <a:r>
              <a:rPr lang="it-IT" dirty="0" err="1"/>
              <a:t>which</a:t>
            </a:r>
            <a:r>
              <a:rPr lang="it-IT" dirty="0"/>
              <a:t> </a:t>
            </a:r>
            <a:r>
              <a:rPr lang="it-IT" dirty="0" err="1"/>
              <a:t>requires</a:t>
            </a:r>
            <a:r>
              <a:rPr lang="it-IT" dirty="0"/>
              <a:t> </a:t>
            </a:r>
            <a:r>
              <a:rPr lang="it-IT" dirty="0" err="1"/>
              <a:t>all</a:t>
            </a:r>
            <a:r>
              <a:rPr lang="it-IT" dirty="0"/>
              <a:t> </a:t>
            </a:r>
            <a:r>
              <a:rPr lang="it-IT" dirty="0" err="1"/>
              <a:t>records</a:t>
            </a:r>
            <a:r>
              <a:rPr lang="it-IT" dirty="0"/>
              <a:t> to be </a:t>
            </a:r>
            <a:r>
              <a:rPr lang="it-IT" dirty="0" err="1"/>
              <a:t>printed</a:t>
            </a:r>
            <a:r>
              <a:rPr lang="it-IT" dirty="0"/>
              <a:t>/</a:t>
            </a:r>
            <a:r>
              <a:rPr lang="it-IT" dirty="0" err="1"/>
              <a:t>exported</a:t>
            </a:r>
            <a:r>
              <a:rPr lang="it-IT" dirty="0"/>
              <a:t>), </a:t>
            </a:r>
            <a:r>
              <a:rPr lang="it-IT" dirty="0" err="1"/>
              <a:t>usually</a:t>
            </a:r>
            <a:r>
              <a:rPr lang="it-IT" dirty="0"/>
              <a:t> </a:t>
            </a:r>
            <a:r>
              <a:rPr lang="it-IT" dirty="0" err="1"/>
              <a:t>it</a:t>
            </a:r>
            <a:r>
              <a:rPr lang="it-IT" dirty="0"/>
              <a:t> </a:t>
            </a:r>
            <a:r>
              <a:rPr lang="it-IT" dirty="0" err="1"/>
              <a:t>is</a:t>
            </a:r>
            <a:r>
              <a:rPr lang="it-IT" dirty="0"/>
              <a:t> </a:t>
            </a:r>
            <a:r>
              <a:rPr lang="it-IT" dirty="0" err="1"/>
              <a:t>enough</a:t>
            </a:r>
            <a:r>
              <a:rPr lang="it-IT" dirty="0"/>
              <a:t> to show top 10-100 </a:t>
            </a:r>
            <a:r>
              <a:rPr lang="it-IT" dirty="0" err="1"/>
              <a:t>records</a:t>
            </a:r>
            <a:r>
              <a:rPr lang="it-IT" dirty="0"/>
              <a:t>. </a:t>
            </a:r>
          </a:p>
          <a:p>
            <a:pPr lvl="1"/>
            <a:r>
              <a:rPr lang="it-IT" b="1" dirty="0" err="1"/>
              <a:t>Fetch</a:t>
            </a:r>
            <a:r>
              <a:rPr lang="it-IT" b="1" dirty="0"/>
              <a:t> </a:t>
            </a:r>
            <a:r>
              <a:rPr lang="it-IT" b="1" dirty="0" err="1"/>
              <a:t>only</a:t>
            </a:r>
            <a:r>
              <a:rPr lang="it-IT" b="1" dirty="0"/>
              <a:t> </a:t>
            </a:r>
            <a:r>
              <a:rPr lang="it-IT" b="1" dirty="0" err="1"/>
              <a:t>necessary</a:t>
            </a:r>
            <a:r>
              <a:rPr lang="it-IT" b="1" dirty="0"/>
              <a:t> </a:t>
            </a:r>
            <a:r>
              <a:rPr lang="it-IT" b="1" dirty="0" err="1"/>
              <a:t>records</a:t>
            </a:r>
            <a:r>
              <a:rPr lang="it-IT" b="1" dirty="0"/>
              <a:t>.</a:t>
            </a:r>
          </a:p>
        </p:txBody>
      </p:sp>
      <p:sp>
        <p:nvSpPr>
          <p:cNvPr id="6" name="Titolo 1">
            <a:extLst>
              <a:ext uri="{FF2B5EF4-FFF2-40B4-BE49-F238E27FC236}">
                <a16:creationId xmlns:a16="http://schemas.microsoft.com/office/drawing/2014/main" id="{9783EE81-8AED-43CB-85B9-4058D11980E5}"/>
              </a:ext>
            </a:extLst>
          </p:cNvPr>
          <p:cNvSpPr txBox="1">
            <a:spLocks/>
          </p:cNvSpPr>
          <p:nvPr/>
        </p:nvSpPr>
        <p:spPr>
          <a:xfrm>
            <a:off x="0" y="0"/>
            <a:ext cx="9144000" cy="745436"/>
          </a:xfrm>
          <a:prstGeom prst="rect">
            <a:avLst/>
          </a:prstGeom>
          <a:solidFill>
            <a:srgbClr val="45818E"/>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a:solidFill>
                  <a:schemeClr val="bg1"/>
                </a:solidFill>
                <a:latin typeface="+mj-lt"/>
                <a:ea typeface="+mj-ea"/>
                <a:cs typeface="+mj-cs"/>
              </a:rPr>
              <a:t>FIRST, SKIP and ROWS</a:t>
            </a:r>
          </a:p>
        </p:txBody>
      </p:sp>
    </p:spTree>
    <p:extLst>
      <p:ext uri="{BB962C8B-B14F-4D97-AF65-F5344CB8AC3E}">
        <p14:creationId xmlns:p14="http://schemas.microsoft.com/office/powerpoint/2010/main" val="398792176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287001" y="745436"/>
            <a:ext cx="8509927" cy="4161551"/>
          </a:xfrm>
        </p:spPr>
        <p:txBody>
          <a:bodyPr>
            <a:noAutofit/>
          </a:bodyPr>
          <a:lstStyle/>
          <a:p>
            <a:r>
              <a:rPr lang="it-IT" sz="2300" dirty="0" err="1"/>
              <a:t>Specify</a:t>
            </a:r>
            <a:r>
              <a:rPr lang="it-IT" sz="2300" dirty="0"/>
              <a:t> </a:t>
            </a:r>
            <a:r>
              <a:rPr lang="it-IT" sz="2300" dirty="0" err="1"/>
              <a:t>less</a:t>
            </a:r>
            <a:r>
              <a:rPr lang="it-IT" sz="2300" dirty="0"/>
              <a:t> </a:t>
            </a:r>
            <a:r>
              <a:rPr lang="it-IT" sz="2300" dirty="0" err="1"/>
              <a:t>number</a:t>
            </a:r>
            <a:r>
              <a:rPr lang="it-IT" sz="2300" dirty="0"/>
              <a:t> of </a:t>
            </a:r>
            <a:r>
              <a:rPr lang="it-IT" sz="2300" dirty="0" err="1"/>
              <a:t>columns</a:t>
            </a:r>
            <a:r>
              <a:rPr lang="it-IT" sz="2300" dirty="0"/>
              <a:t> in SELECT with ORDER BY/GROUP BY</a:t>
            </a:r>
          </a:p>
          <a:p>
            <a:r>
              <a:rPr lang="it-IT" sz="2300" dirty="0"/>
              <a:t>Reduce the </a:t>
            </a:r>
            <a:r>
              <a:rPr lang="it-IT" sz="2300" dirty="0" err="1"/>
              <a:t>number</a:t>
            </a:r>
            <a:r>
              <a:rPr lang="it-IT" sz="2300" dirty="0"/>
              <a:t> of </a:t>
            </a:r>
            <a:r>
              <a:rPr lang="it-IT" sz="2300" dirty="0" err="1"/>
              <a:t>columns</a:t>
            </a:r>
            <a:r>
              <a:rPr lang="it-IT" sz="2300" dirty="0"/>
              <a:t> and </a:t>
            </a:r>
            <a:r>
              <a:rPr lang="it-IT" sz="2300" dirty="0" err="1"/>
              <a:t>their</a:t>
            </a:r>
            <a:r>
              <a:rPr lang="it-IT" sz="2300" dirty="0"/>
              <a:t> </a:t>
            </a:r>
            <a:r>
              <a:rPr lang="it-IT" sz="2300" dirty="0" err="1"/>
              <a:t>summary</a:t>
            </a:r>
            <a:r>
              <a:rPr lang="it-IT" sz="2300" dirty="0"/>
              <a:t> </a:t>
            </a:r>
            <a:r>
              <a:rPr lang="it-IT" sz="2300" dirty="0" err="1"/>
              <a:t>width</a:t>
            </a:r>
            <a:r>
              <a:rPr lang="it-IT" sz="2300" dirty="0"/>
              <a:t> in queries with ORDER BY/GROUP BY </a:t>
            </a:r>
            <a:r>
              <a:rPr lang="it-IT" sz="2300" dirty="0" err="1"/>
              <a:t>both</a:t>
            </a:r>
            <a:r>
              <a:rPr lang="it-IT" sz="2300" dirty="0"/>
              <a:t> in SELECT part (i.e., fields to be </a:t>
            </a:r>
            <a:r>
              <a:rPr lang="it-IT" sz="2300" dirty="0" err="1"/>
              <a:t>shown</a:t>
            </a:r>
            <a:r>
              <a:rPr lang="it-IT" sz="2300" dirty="0"/>
              <a:t>) and in the ORDER BY</a:t>
            </a:r>
          </a:p>
          <a:p>
            <a:r>
              <a:rPr lang="it-IT" sz="2300" dirty="0" err="1"/>
              <a:t>Firebird</a:t>
            </a:r>
            <a:r>
              <a:rPr lang="it-IT" sz="2300" dirty="0"/>
              <a:t> </a:t>
            </a:r>
            <a:r>
              <a:rPr lang="it-IT" sz="2300" dirty="0" err="1"/>
              <a:t>merges</a:t>
            </a:r>
            <a:r>
              <a:rPr lang="it-IT" sz="2300" dirty="0"/>
              <a:t> </a:t>
            </a:r>
            <a:r>
              <a:rPr lang="it-IT" sz="2300" dirty="0" err="1"/>
              <a:t>columns</a:t>
            </a:r>
            <a:r>
              <a:rPr lang="it-IT" sz="2300" dirty="0"/>
              <a:t> from SELECT and ORDER BY/GROUP BY </a:t>
            </a:r>
            <a:r>
              <a:rPr lang="it-IT" sz="2300" dirty="0" err="1"/>
              <a:t>clauses</a:t>
            </a:r>
            <a:r>
              <a:rPr lang="it-IT" sz="2300" dirty="0"/>
              <a:t> and </a:t>
            </a:r>
            <a:r>
              <a:rPr lang="it-IT" sz="2300" dirty="0" err="1"/>
              <a:t>sorts</a:t>
            </a:r>
            <a:r>
              <a:rPr lang="it-IT" sz="2300" dirty="0"/>
              <a:t> </a:t>
            </a:r>
            <a:r>
              <a:rPr lang="it-IT" sz="2300" dirty="0" err="1"/>
              <a:t>them</a:t>
            </a:r>
            <a:r>
              <a:rPr lang="it-IT" sz="2300" dirty="0"/>
              <a:t> in </a:t>
            </a:r>
            <a:r>
              <a:rPr lang="it-IT" sz="2300" dirty="0" err="1"/>
              <a:t>memory</a:t>
            </a:r>
            <a:r>
              <a:rPr lang="it-IT" sz="2300" dirty="0"/>
              <a:t> (or, </a:t>
            </a:r>
            <a:r>
              <a:rPr lang="it-IT" sz="2300" dirty="0" err="1"/>
              <a:t>if</a:t>
            </a:r>
            <a:r>
              <a:rPr lang="it-IT" sz="2300" dirty="0"/>
              <a:t> </a:t>
            </a:r>
            <a:r>
              <a:rPr lang="it-IT" sz="2300" dirty="0" err="1"/>
              <a:t>memory</a:t>
            </a:r>
            <a:r>
              <a:rPr lang="it-IT" sz="2300" dirty="0"/>
              <a:t> </a:t>
            </a:r>
            <a:r>
              <a:rPr lang="it-IT" sz="2300" dirty="0" err="1"/>
              <a:t>is</a:t>
            </a:r>
            <a:r>
              <a:rPr lang="it-IT" sz="2300" dirty="0"/>
              <a:t> </a:t>
            </a:r>
            <a:r>
              <a:rPr lang="it-IT" sz="2300" dirty="0" err="1"/>
              <a:t>not</a:t>
            </a:r>
            <a:r>
              <a:rPr lang="it-IT" sz="2300" dirty="0"/>
              <a:t> </a:t>
            </a:r>
            <a:r>
              <a:rPr lang="it-IT" sz="2300" dirty="0" err="1"/>
              <a:t>enough</a:t>
            </a:r>
            <a:r>
              <a:rPr lang="it-IT" sz="2300" dirty="0"/>
              <a:t>, on the disk). </a:t>
            </a:r>
          </a:p>
          <a:p>
            <a:r>
              <a:rPr lang="it-IT" sz="2300" dirty="0"/>
              <a:t>A long VARCHAR in SELECT, the </a:t>
            </a:r>
            <a:r>
              <a:rPr lang="it-IT" sz="2300" dirty="0" err="1"/>
              <a:t>size</a:t>
            </a:r>
            <a:r>
              <a:rPr lang="it-IT" sz="2300" dirty="0"/>
              <a:t> of the </a:t>
            </a:r>
            <a:r>
              <a:rPr lang="it-IT" sz="2300" dirty="0" err="1"/>
              <a:t>sort</a:t>
            </a:r>
            <a:r>
              <a:rPr lang="it-IT" sz="2300" dirty="0"/>
              <a:t> </a:t>
            </a:r>
            <a:r>
              <a:rPr lang="it-IT" sz="2300" dirty="0" err="1"/>
              <a:t>files</a:t>
            </a:r>
            <a:r>
              <a:rPr lang="it-IT" sz="2300" dirty="0"/>
              <a:t> can be </a:t>
            </a:r>
            <a:r>
              <a:rPr lang="it-IT" sz="2300" dirty="0" err="1"/>
              <a:t>really</a:t>
            </a:r>
            <a:r>
              <a:rPr lang="it-IT" sz="2300" dirty="0"/>
              <a:t> large (</a:t>
            </a:r>
            <a:r>
              <a:rPr lang="it-IT" sz="2300" dirty="0" err="1"/>
              <a:t>many</a:t>
            </a:r>
            <a:r>
              <a:rPr lang="it-IT" sz="2300" dirty="0"/>
              <a:t> </a:t>
            </a:r>
            <a:r>
              <a:rPr lang="it-IT" sz="2300" dirty="0" err="1"/>
              <a:t>gigabytes</a:t>
            </a:r>
            <a:r>
              <a:rPr lang="it-IT" sz="2300" dirty="0"/>
              <a:t>). </a:t>
            </a:r>
          </a:p>
        </p:txBody>
      </p:sp>
      <p:sp>
        <p:nvSpPr>
          <p:cNvPr id="6" name="Titolo 1">
            <a:extLst>
              <a:ext uri="{FF2B5EF4-FFF2-40B4-BE49-F238E27FC236}">
                <a16:creationId xmlns:a16="http://schemas.microsoft.com/office/drawing/2014/main" id="{94B4F246-67C2-4F64-B462-78842E7B38B7}"/>
              </a:ext>
            </a:extLst>
          </p:cNvPr>
          <p:cNvSpPr txBox="1">
            <a:spLocks/>
          </p:cNvSpPr>
          <p:nvPr/>
        </p:nvSpPr>
        <p:spPr>
          <a:xfrm>
            <a:off x="0" y="0"/>
            <a:ext cx="9144000" cy="745436"/>
          </a:xfrm>
          <a:prstGeom prst="rect">
            <a:avLst/>
          </a:prstGeom>
          <a:solidFill>
            <a:srgbClr val="45818E"/>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a:solidFill>
                  <a:schemeClr val="bg1"/>
                </a:solidFill>
                <a:latin typeface="+mj-lt"/>
                <a:ea typeface="+mj-ea"/>
                <a:cs typeface="+mj-cs"/>
              </a:rPr>
              <a:t>SQL </a:t>
            </a:r>
            <a:r>
              <a:rPr lang="it-IT" sz="4200" b="0" i="1" kern="1200" dirty="0" err="1">
                <a:solidFill>
                  <a:schemeClr val="bg1"/>
                </a:solidFill>
                <a:latin typeface="+mj-lt"/>
                <a:ea typeface="+mj-ea"/>
                <a:cs typeface="+mj-cs"/>
              </a:rPr>
              <a:t>projection</a:t>
            </a:r>
            <a:endParaRPr lang="it-IT" sz="4200" b="0" i="1" kern="1200" dirty="0">
              <a:solidFill>
                <a:schemeClr val="bg1"/>
              </a:solidFill>
              <a:latin typeface="+mj-lt"/>
              <a:ea typeface="+mj-ea"/>
              <a:cs typeface="+mj-cs"/>
            </a:endParaRPr>
          </a:p>
        </p:txBody>
      </p:sp>
    </p:spTree>
    <p:extLst>
      <p:ext uri="{BB962C8B-B14F-4D97-AF65-F5344CB8AC3E}">
        <p14:creationId xmlns:p14="http://schemas.microsoft.com/office/powerpoint/2010/main" val="114601842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628650" y="884583"/>
            <a:ext cx="7886700" cy="1892485"/>
          </a:xfrm>
        </p:spPr>
        <p:txBody>
          <a:bodyPr/>
          <a:lstStyle/>
          <a:p>
            <a:r>
              <a:rPr lang="it-IT" sz="2400" dirty="0"/>
              <a:t>Use </a:t>
            </a:r>
            <a:r>
              <a:rPr lang="it-IT" sz="2400" b="1" dirty="0" err="1">
                <a:solidFill>
                  <a:srgbClr val="45818E"/>
                </a:solidFill>
              </a:rPr>
              <a:t>derived</a:t>
            </a:r>
            <a:r>
              <a:rPr lang="it-IT" sz="2400" b="1" dirty="0">
                <a:solidFill>
                  <a:srgbClr val="45818E"/>
                </a:solidFill>
              </a:rPr>
              <a:t> </a:t>
            </a:r>
            <a:r>
              <a:rPr lang="it-IT" sz="2400" b="1" dirty="0" err="1">
                <a:solidFill>
                  <a:srgbClr val="45818E"/>
                </a:solidFill>
              </a:rPr>
              <a:t>tables</a:t>
            </a:r>
            <a:r>
              <a:rPr lang="it-IT" sz="2400" b="1" dirty="0">
                <a:solidFill>
                  <a:srgbClr val="45818E"/>
                </a:solidFill>
              </a:rPr>
              <a:t> to </a:t>
            </a:r>
            <a:r>
              <a:rPr lang="it-IT" sz="2400" b="1" dirty="0" err="1">
                <a:solidFill>
                  <a:srgbClr val="45818E"/>
                </a:solidFill>
              </a:rPr>
              <a:t>optimize</a:t>
            </a:r>
            <a:r>
              <a:rPr lang="it-IT" sz="2400" b="1" dirty="0">
                <a:solidFill>
                  <a:srgbClr val="45818E"/>
                </a:solidFill>
              </a:rPr>
              <a:t> SELECT</a:t>
            </a:r>
            <a:r>
              <a:rPr lang="it-IT" sz="2400" dirty="0"/>
              <a:t> with ORDER BY/GROUP BY</a:t>
            </a:r>
          </a:p>
          <a:p>
            <a:pPr lvl="1"/>
            <a:endParaRPr lang="it-IT" dirty="0"/>
          </a:p>
          <a:p>
            <a:pPr lvl="1"/>
            <a:r>
              <a:rPr lang="it-IT" dirty="0" err="1"/>
              <a:t>Another</a:t>
            </a:r>
            <a:r>
              <a:rPr lang="it-IT" dirty="0"/>
              <a:t> way to </a:t>
            </a:r>
            <a:r>
              <a:rPr lang="it-IT" dirty="0" err="1"/>
              <a:t>optimize</a:t>
            </a:r>
            <a:r>
              <a:rPr lang="it-IT" dirty="0"/>
              <a:t> SQL query with </a:t>
            </a:r>
            <a:r>
              <a:rPr lang="it-IT" dirty="0" err="1"/>
              <a:t>sorting</a:t>
            </a:r>
            <a:r>
              <a:rPr lang="it-IT" dirty="0"/>
              <a:t> </a:t>
            </a:r>
            <a:r>
              <a:rPr lang="it-IT" dirty="0" err="1"/>
              <a:t>is</a:t>
            </a:r>
            <a:r>
              <a:rPr lang="it-IT" dirty="0"/>
              <a:t> to use </a:t>
            </a:r>
            <a:r>
              <a:rPr lang="it-IT" dirty="0" err="1"/>
              <a:t>derived</a:t>
            </a:r>
            <a:r>
              <a:rPr lang="it-IT" dirty="0"/>
              <a:t> </a:t>
            </a:r>
            <a:r>
              <a:rPr lang="it-IT" dirty="0" err="1"/>
              <a:t>tables</a:t>
            </a:r>
            <a:r>
              <a:rPr lang="it-IT" dirty="0"/>
              <a:t> to </a:t>
            </a:r>
            <a:r>
              <a:rPr lang="it-IT" dirty="0" err="1"/>
              <a:t>avoid</a:t>
            </a:r>
            <a:r>
              <a:rPr lang="it-IT" dirty="0"/>
              <a:t> </a:t>
            </a:r>
            <a:r>
              <a:rPr lang="it-IT" dirty="0" err="1"/>
              <a:t>unnecessary</a:t>
            </a:r>
            <a:r>
              <a:rPr lang="it-IT" dirty="0"/>
              <a:t> </a:t>
            </a:r>
            <a:r>
              <a:rPr lang="it-IT" dirty="0" err="1"/>
              <a:t>sort</a:t>
            </a:r>
            <a:r>
              <a:rPr lang="it-IT" dirty="0"/>
              <a:t> </a:t>
            </a:r>
            <a:r>
              <a:rPr lang="it-IT" dirty="0" err="1"/>
              <a:t>operations</a:t>
            </a:r>
            <a:r>
              <a:rPr lang="it-IT" dirty="0"/>
              <a:t>. </a:t>
            </a:r>
          </a:p>
        </p:txBody>
      </p:sp>
      <p:sp>
        <p:nvSpPr>
          <p:cNvPr id="8" name="CasellaDiTesto 7"/>
          <p:cNvSpPr txBox="1"/>
          <p:nvPr/>
        </p:nvSpPr>
        <p:spPr>
          <a:xfrm>
            <a:off x="4851399" y="3578699"/>
            <a:ext cx="4292601" cy="738664"/>
          </a:xfrm>
          <a:prstGeom prst="rect">
            <a:avLst/>
          </a:prstGeom>
          <a:noFill/>
        </p:spPr>
        <p:txBody>
          <a:bodyPr wrap="square" rtlCol="0">
            <a:spAutoFit/>
          </a:bodyPr>
          <a:lstStyle/>
          <a:p>
            <a:pPr lvl="1"/>
            <a:r>
              <a:rPr lang="en-US" sz="1050" dirty="0"/>
              <a:t>SELECT T.FIELD_KEY, T.FIELD1, T.FIELD2, ... T.FIELD_N</a:t>
            </a:r>
          </a:p>
          <a:p>
            <a:pPr lvl="1"/>
            <a:r>
              <a:rPr lang="en-US" sz="1050" dirty="0"/>
              <a:t>FROM (SELECT FIELD_KEY FROM T ORDER BY FIELD2) T2</a:t>
            </a:r>
          </a:p>
          <a:p>
            <a:pPr lvl="1"/>
            <a:r>
              <a:rPr lang="en-US" sz="1050" dirty="0"/>
              <a:t>JOIN T ON T.FIELD_KEY = T2.FIELD_KEY</a:t>
            </a:r>
            <a:endParaRPr lang="it-IT" sz="1050" dirty="0"/>
          </a:p>
          <a:p>
            <a:endParaRPr lang="it-IT" sz="1050" dirty="0"/>
          </a:p>
        </p:txBody>
      </p:sp>
      <p:sp>
        <p:nvSpPr>
          <p:cNvPr id="9" name="CasellaDiTesto 8"/>
          <p:cNvSpPr txBox="1"/>
          <p:nvPr/>
        </p:nvSpPr>
        <p:spPr>
          <a:xfrm>
            <a:off x="228600" y="3578699"/>
            <a:ext cx="3674533" cy="738664"/>
          </a:xfrm>
          <a:prstGeom prst="rect">
            <a:avLst/>
          </a:prstGeom>
          <a:noFill/>
        </p:spPr>
        <p:txBody>
          <a:bodyPr wrap="square" rtlCol="0">
            <a:spAutoFit/>
          </a:bodyPr>
          <a:lstStyle/>
          <a:p>
            <a:pPr lvl="1"/>
            <a:r>
              <a:rPr lang="en-US" sz="1050" dirty="0"/>
              <a:t>SELECT FIELD_KEY, FIELD1, FIELD2, ... FIELD_N</a:t>
            </a:r>
          </a:p>
          <a:p>
            <a:pPr lvl="1"/>
            <a:r>
              <a:rPr lang="en-US" sz="1050" dirty="0"/>
              <a:t>FROM T</a:t>
            </a:r>
          </a:p>
          <a:p>
            <a:pPr lvl="1"/>
            <a:r>
              <a:rPr lang="en-US" sz="1050" dirty="0"/>
              <a:t>ORDER BY FIELD2</a:t>
            </a:r>
          </a:p>
          <a:p>
            <a:endParaRPr lang="it-IT" sz="1050" dirty="0"/>
          </a:p>
        </p:txBody>
      </p:sp>
      <p:cxnSp>
        <p:nvCxnSpPr>
          <p:cNvPr id="11" name="Connettore 2 10"/>
          <p:cNvCxnSpPr/>
          <p:nvPr/>
        </p:nvCxnSpPr>
        <p:spPr>
          <a:xfrm>
            <a:off x="3714766" y="3821914"/>
            <a:ext cx="990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Titolo 1">
            <a:extLst>
              <a:ext uri="{FF2B5EF4-FFF2-40B4-BE49-F238E27FC236}">
                <a16:creationId xmlns:a16="http://schemas.microsoft.com/office/drawing/2014/main" id="{8896119C-DEDD-43AC-8DD5-9C8C1AC3677A}"/>
              </a:ext>
            </a:extLst>
          </p:cNvPr>
          <p:cNvSpPr txBox="1">
            <a:spLocks/>
          </p:cNvSpPr>
          <p:nvPr/>
        </p:nvSpPr>
        <p:spPr>
          <a:xfrm>
            <a:off x="0" y="0"/>
            <a:ext cx="9144000" cy="745436"/>
          </a:xfrm>
          <a:prstGeom prst="rect">
            <a:avLst/>
          </a:prstGeom>
          <a:solidFill>
            <a:srgbClr val="45818E"/>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err="1">
                <a:solidFill>
                  <a:schemeClr val="bg1"/>
                </a:solidFill>
                <a:latin typeface="+mj-lt"/>
                <a:ea typeface="+mj-ea"/>
                <a:cs typeface="+mj-cs"/>
              </a:rPr>
              <a:t>Derived</a:t>
            </a:r>
            <a:r>
              <a:rPr lang="it-IT" sz="4200" b="0" i="1" kern="1200" dirty="0">
                <a:solidFill>
                  <a:schemeClr val="bg1"/>
                </a:solidFill>
                <a:latin typeface="+mj-lt"/>
                <a:ea typeface="+mj-ea"/>
                <a:cs typeface="+mj-cs"/>
              </a:rPr>
              <a:t> </a:t>
            </a:r>
            <a:r>
              <a:rPr lang="it-IT" sz="4200" b="0" i="1" kern="1200" dirty="0" err="1">
                <a:solidFill>
                  <a:schemeClr val="bg1"/>
                </a:solidFill>
                <a:latin typeface="+mj-lt"/>
                <a:ea typeface="+mj-ea"/>
                <a:cs typeface="+mj-cs"/>
              </a:rPr>
              <a:t>tables</a:t>
            </a:r>
            <a:endParaRPr lang="it-IT" sz="4200" b="0" i="1" kern="1200" dirty="0">
              <a:solidFill>
                <a:schemeClr val="bg1"/>
              </a:solidFill>
              <a:latin typeface="+mj-lt"/>
              <a:ea typeface="+mj-ea"/>
              <a:cs typeface="+mj-cs"/>
            </a:endParaRPr>
          </a:p>
        </p:txBody>
      </p:sp>
    </p:spTree>
    <p:extLst>
      <p:ext uri="{BB962C8B-B14F-4D97-AF65-F5344CB8AC3E}">
        <p14:creationId xmlns:p14="http://schemas.microsoft.com/office/powerpoint/2010/main" val="222179165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noAutofit/>
          </a:bodyPr>
          <a:lstStyle/>
          <a:p>
            <a:r>
              <a:rPr lang="it-IT" sz="2400" dirty="0" err="1"/>
              <a:t>Store</a:t>
            </a:r>
            <a:r>
              <a:rPr lang="it-IT" sz="2400" dirty="0"/>
              <a:t> short </a:t>
            </a:r>
            <a:r>
              <a:rPr lang="it-IT" sz="2400" dirty="0" err="1"/>
              <a:t>strings</a:t>
            </a:r>
            <a:r>
              <a:rPr lang="it-IT" sz="2400" dirty="0"/>
              <a:t> in VARCHAR, large in </a:t>
            </a:r>
            <a:r>
              <a:rPr lang="it-IT" sz="2400" dirty="0" err="1"/>
              <a:t>BLOBs</a:t>
            </a:r>
            <a:endParaRPr lang="it-IT" sz="2400" dirty="0"/>
          </a:p>
          <a:p>
            <a:pPr lvl="1"/>
            <a:r>
              <a:rPr lang="it-IT" sz="2000" dirty="0"/>
              <a:t>To </a:t>
            </a:r>
            <a:r>
              <a:rPr lang="it-IT" sz="2000" dirty="0" err="1"/>
              <a:t>store</a:t>
            </a:r>
            <a:r>
              <a:rPr lang="it-IT" sz="2000" dirty="0"/>
              <a:t> short </a:t>
            </a:r>
            <a:r>
              <a:rPr lang="it-IT" sz="2000" dirty="0" err="1"/>
              <a:t>character</a:t>
            </a:r>
            <a:r>
              <a:rPr lang="it-IT" sz="2000" dirty="0"/>
              <a:t> data, use </a:t>
            </a:r>
            <a:r>
              <a:rPr lang="it-IT" sz="2000" dirty="0" err="1"/>
              <a:t>VARCHARs</a:t>
            </a:r>
            <a:r>
              <a:rPr lang="it-IT" sz="2000" dirty="0"/>
              <a:t>, </a:t>
            </a:r>
          </a:p>
          <a:p>
            <a:pPr lvl="1"/>
            <a:r>
              <a:rPr lang="it-IT" sz="2000" dirty="0"/>
              <a:t>To store long texts, use </a:t>
            </a:r>
            <a:r>
              <a:rPr lang="it-IT" sz="2000" dirty="0" err="1"/>
              <a:t>BLOBs</a:t>
            </a:r>
            <a:r>
              <a:rPr lang="it-IT" sz="2000" dirty="0"/>
              <a:t>. </a:t>
            </a:r>
            <a:endParaRPr lang="it-IT" dirty="0"/>
          </a:p>
          <a:p>
            <a:pPr marL="342900" lvl="1" indent="0">
              <a:buNone/>
            </a:pPr>
            <a:r>
              <a:rPr lang="it-IT" b="1" dirty="0" err="1"/>
              <a:t>Varchars</a:t>
            </a:r>
            <a:r>
              <a:rPr lang="it-IT" b="1" dirty="0"/>
              <a:t> are </a:t>
            </a:r>
            <a:r>
              <a:rPr lang="it-IT" b="1" dirty="0" err="1"/>
              <a:t>faster</a:t>
            </a:r>
            <a:r>
              <a:rPr lang="it-IT" b="1" dirty="0"/>
              <a:t> for the small </a:t>
            </a:r>
            <a:r>
              <a:rPr lang="it-IT" b="1" dirty="0" err="1"/>
              <a:t>pieces</a:t>
            </a:r>
            <a:r>
              <a:rPr lang="it-IT" b="1" dirty="0"/>
              <a:t> </a:t>
            </a:r>
            <a:r>
              <a:rPr lang="it-IT" sz="2000" dirty="0"/>
              <a:t>of data </a:t>
            </a:r>
            <a:r>
              <a:rPr lang="it-IT" sz="2000" dirty="0" err="1"/>
              <a:t>because</a:t>
            </a:r>
            <a:r>
              <a:rPr lang="it-IT" sz="2000" dirty="0"/>
              <a:t> </a:t>
            </a:r>
            <a:r>
              <a:rPr lang="it-IT" sz="2000" dirty="0" err="1"/>
              <a:t>they</a:t>
            </a:r>
            <a:r>
              <a:rPr lang="it-IT" sz="2000" dirty="0"/>
              <a:t> are </a:t>
            </a:r>
            <a:r>
              <a:rPr lang="it-IT" sz="2000" dirty="0" err="1"/>
              <a:t>stored</a:t>
            </a:r>
            <a:r>
              <a:rPr lang="it-IT" sz="2000" dirty="0"/>
              <a:t> in the record, and the </a:t>
            </a:r>
            <a:r>
              <a:rPr lang="it-IT" sz="2000" dirty="0" err="1"/>
              <a:t>whole</a:t>
            </a:r>
            <a:r>
              <a:rPr lang="it-IT" sz="2000" dirty="0"/>
              <a:t> record </a:t>
            </a:r>
            <a:r>
              <a:rPr lang="it-IT" sz="2000" dirty="0" err="1"/>
              <a:t>is</a:t>
            </a:r>
            <a:r>
              <a:rPr lang="it-IT" sz="2000" dirty="0"/>
              <a:t> </a:t>
            </a:r>
            <a:r>
              <a:rPr lang="it-IT" sz="2000" dirty="0" err="1"/>
              <a:t>read</a:t>
            </a:r>
            <a:r>
              <a:rPr lang="it-IT" sz="2000" dirty="0"/>
              <a:t> </a:t>
            </a:r>
            <a:r>
              <a:rPr lang="it-IT" sz="2000" dirty="0" err="1"/>
              <a:t>during</a:t>
            </a:r>
            <a:r>
              <a:rPr lang="it-IT" sz="2000" dirty="0"/>
              <a:t> the </a:t>
            </a:r>
            <a:r>
              <a:rPr lang="it-IT" sz="2000" dirty="0" err="1"/>
              <a:t>same</a:t>
            </a:r>
            <a:r>
              <a:rPr lang="it-IT" sz="2000" dirty="0"/>
              <a:t> IO </a:t>
            </a:r>
            <a:r>
              <a:rPr lang="it-IT" sz="2000" dirty="0" err="1"/>
              <a:t>cycle</a:t>
            </a:r>
            <a:r>
              <a:rPr lang="it-IT" sz="2000" dirty="0"/>
              <a:t>, and </a:t>
            </a:r>
            <a:r>
              <a:rPr lang="it-IT" sz="2000" dirty="0" err="1"/>
              <a:t>if</a:t>
            </a:r>
            <a:r>
              <a:rPr lang="it-IT" sz="2000" dirty="0"/>
              <a:t> record size </a:t>
            </a:r>
            <a:r>
              <a:rPr lang="it-IT" sz="2000" dirty="0" err="1"/>
              <a:t>is</a:t>
            </a:r>
            <a:r>
              <a:rPr lang="it-IT" sz="2000" dirty="0"/>
              <a:t> </a:t>
            </a:r>
            <a:r>
              <a:rPr lang="it-IT" sz="2000" dirty="0" err="1"/>
              <a:t>less</a:t>
            </a:r>
            <a:r>
              <a:rPr lang="it-IT" sz="2000" dirty="0"/>
              <a:t> </a:t>
            </a:r>
            <a:r>
              <a:rPr lang="it-IT" sz="2000" dirty="0" err="1"/>
              <a:t>than</a:t>
            </a:r>
            <a:r>
              <a:rPr lang="it-IT" sz="2000" dirty="0"/>
              <a:t> 2/3 of the database page size, the </a:t>
            </a:r>
            <a:r>
              <a:rPr lang="it-IT" sz="2000" dirty="0" err="1"/>
              <a:t>whole</a:t>
            </a:r>
            <a:r>
              <a:rPr lang="it-IT" sz="2000" dirty="0"/>
              <a:t> record </a:t>
            </a:r>
            <a:r>
              <a:rPr lang="it-IT" sz="2000" dirty="0" err="1"/>
              <a:t>is</a:t>
            </a:r>
            <a:r>
              <a:rPr lang="it-IT" sz="2000" dirty="0"/>
              <a:t> </a:t>
            </a:r>
            <a:r>
              <a:rPr lang="it-IT" sz="2000" dirty="0" err="1"/>
              <a:t>stored</a:t>
            </a:r>
            <a:r>
              <a:rPr lang="it-IT" sz="2000" dirty="0"/>
              <a:t> on the </a:t>
            </a:r>
            <a:r>
              <a:rPr lang="it-IT" sz="2000" dirty="0" err="1"/>
              <a:t>same</a:t>
            </a:r>
            <a:r>
              <a:rPr lang="it-IT" sz="2000" dirty="0"/>
              <a:t> database page. </a:t>
            </a:r>
          </a:p>
          <a:p>
            <a:pPr marL="342900" lvl="1" indent="0">
              <a:buNone/>
            </a:pPr>
            <a:r>
              <a:rPr lang="it-IT" b="1" dirty="0" err="1"/>
              <a:t>BLOBs</a:t>
            </a:r>
            <a:r>
              <a:rPr lang="it-IT" b="1" dirty="0"/>
              <a:t> are </a:t>
            </a:r>
            <a:r>
              <a:rPr lang="it-IT" b="1" dirty="0" err="1"/>
              <a:t>stored</a:t>
            </a:r>
            <a:r>
              <a:rPr lang="it-IT" b="1" dirty="0"/>
              <a:t> </a:t>
            </a:r>
            <a:r>
              <a:rPr lang="it-IT" b="1" dirty="0" err="1"/>
              <a:t>outside</a:t>
            </a:r>
            <a:r>
              <a:rPr lang="it-IT" b="1" dirty="0"/>
              <a:t> of the record</a:t>
            </a:r>
            <a:r>
              <a:rPr lang="it-IT" sz="2000" dirty="0"/>
              <a:t>, and </a:t>
            </a:r>
            <a:r>
              <a:rPr lang="it-IT" sz="2000" dirty="0" err="1"/>
              <a:t>require</a:t>
            </a:r>
            <a:r>
              <a:rPr lang="it-IT" sz="2000" dirty="0"/>
              <a:t> the </a:t>
            </a:r>
            <a:r>
              <a:rPr lang="it-IT" sz="2000" dirty="0" err="1"/>
              <a:t>additional</a:t>
            </a:r>
            <a:r>
              <a:rPr lang="it-IT" sz="2000" dirty="0"/>
              <a:t> round of IO to </a:t>
            </a:r>
            <a:r>
              <a:rPr lang="it-IT" sz="2000" dirty="0" err="1"/>
              <a:t>read</a:t>
            </a:r>
            <a:r>
              <a:rPr lang="it-IT" sz="2000" dirty="0"/>
              <a:t> </a:t>
            </a:r>
            <a:r>
              <a:rPr lang="it-IT" sz="2000" dirty="0" err="1"/>
              <a:t>it</a:t>
            </a:r>
            <a:r>
              <a:rPr lang="it-IT" sz="2000" dirty="0"/>
              <a:t>, and </a:t>
            </a:r>
            <a:r>
              <a:rPr lang="it-IT" sz="2000" dirty="0" err="1"/>
              <a:t>they</a:t>
            </a:r>
            <a:r>
              <a:rPr lang="it-IT" sz="2000" dirty="0"/>
              <a:t> show the </a:t>
            </a:r>
            <a:r>
              <a:rPr lang="it-IT" sz="2000" dirty="0" err="1"/>
              <a:t>advantage</a:t>
            </a:r>
            <a:r>
              <a:rPr lang="it-IT" sz="2000" dirty="0"/>
              <a:t> with </a:t>
            </a:r>
            <a:r>
              <a:rPr lang="it-IT" sz="2000" dirty="0" err="1"/>
              <a:t>reading</a:t>
            </a:r>
            <a:r>
              <a:rPr lang="it-IT" sz="2000" dirty="0"/>
              <a:t> and </a:t>
            </a:r>
            <a:r>
              <a:rPr lang="it-IT" sz="2000" dirty="0" err="1"/>
              <a:t>writing</a:t>
            </a:r>
            <a:r>
              <a:rPr lang="it-IT" sz="2000" dirty="0"/>
              <a:t> long </a:t>
            </a:r>
            <a:r>
              <a:rPr lang="it-IT" sz="2000" dirty="0" err="1"/>
              <a:t>strings</a:t>
            </a:r>
            <a:r>
              <a:rPr lang="it-IT" sz="2000" dirty="0"/>
              <a:t>.</a:t>
            </a:r>
            <a:endParaRPr lang="it-IT" sz="2000" dirty="0">
              <a:effectLst/>
            </a:endParaRPr>
          </a:p>
        </p:txBody>
      </p:sp>
      <p:sp>
        <p:nvSpPr>
          <p:cNvPr id="6" name="Titolo 1">
            <a:extLst>
              <a:ext uri="{FF2B5EF4-FFF2-40B4-BE49-F238E27FC236}">
                <a16:creationId xmlns:a16="http://schemas.microsoft.com/office/drawing/2014/main" id="{9D1E95DA-C223-4CAA-B0AA-7D62A3DF0315}"/>
              </a:ext>
            </a:extLst>
          </p:cNvPr>
          <p:cNvSpPr txBox="1">
            <a:spLocks/>
          </p:cNvSpPr>
          <p:nvPr/>
        </p:nvSpPr>
        <p:spPr>
          <a:xfrm>
            <a:off x="0" y="0"/>
            <a:ext cx="9144000" cy="745436"/>
          </a:xfrm>
          <a:prstGeom prst="rect">
            <a:avLst/>
          </a:prstGeom>
          <a:solidFill>
            <a:srgbClr val="45818E"/>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a:solidFill>
                  <a:schemeClr val="bg1"/>
                </a:solidFill>
                <a:latin typeface="+mj-lt"/>
                <a:ea typeface="+mj-ea"/>
                <a:cs typeface="+mj-cs"/>
              </a:rPr>
              <a:t>VARCHAR or BLOB</a:t>
            </a:r>
          </a:p>
        </p:txBody>
      </p:sp>
    </p:spTree>
    <p:extLst>
      <p:ext uri="{BB962C8B-B14F-4D97-AF65-F5344CB8AC3E}">
        <p14:creationId xmlns:p14="http://schemas.microsoft.com/office/powerpoint/2010/main" val="142435374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521859" y="745436"/>
            <a:ext cx="7886700" cy="3748140"/>
          </a:xfrm>
        </p:spPr>
        <p:txBody>
          <a:bodyPr/>
          <a:lstStyle/>
          <a:p>
            <a:r>
              <a:rPr lang="it-IT" sz="2400" b="1" dirty="0" err="1">
                <a:solidFill>
                  <a:srgbClr val="45818E"/>
                </a:solidFill>
              </a:rPr>
              <a:t>Exclude</a:t>
            </a:r>
            <a:r>
              <a:rPr lang="it-IT" sz="2400" b="1" dirty="0">
                <a:solidFill>
                  <a:srgbClr val="45818E"/>
                </a:solidFill>
              </a:rPr>
              <a:t> BLOB </a:t>
            </a:r>
            <a:r>
              <a:rPr lang="it-IT" sz="2400" b="1" dirty="0" err="1">
                <a:solidFill>
                  <a:srgbClr val="45818E"/>
                </a:solidFill>
              </a:rPr>
              <a:t>columns</a:t>
            </a:r>
            <a:r>
              <a:rPr lang="it-IT" sz="2400" b="1" dirty="0">
                <a:solidFill>
                  <a:srgbClr val="45818E"/>
                </a:solidFill>
              </a:rPr>
              <a:t> from the large </a:t>
            </a:r>
            <a:r>
              <a:rPr lang="it-IT" sz="2400" b="1" dirty="0" err="1">
                <a:solidFill>
                  <a:srgbClr val="45818E"/>
                </a:solidFill>
              </a:rPr>
              <a:t>SELECTs</a:t>
            </a:r>
            <a:endParaRPr lang="it-IT" sz="2400" b="1" dirty="0">
              <a:solidFill>
                <a:srgbClr val="45818E"/>
              </a:solidFill>
            </a:endParaRPr>
          </a:p>
          <a:p>
            <a:endParaRPr lang="it-IT" sz="2400" dirty="0"/>
          </a:p>
          <a:p>
            <a:r>
              <a:rPr lang="it-IT" sz="2400" dirty="0"/>
              <a:t>Use a </a:t>
            </a:r>
            <a:r>
              <a:rPr lang="it-IT" sz="2400" dirty="0" err="1"/>
              <a:t>kind</a:t>
            </a:r>
            <a:r>
              <a:rPr lang="it-IT" sz="2400" dirty="0"/>
              <a:t> of late </a:t>
            </a:r>
            <a:r>
              <a:rPr lang="it-IT" sz="2400" dirty="0" err="1"/>
              <a:t>binding</a:t>
            </a:r>
            <a:r>
              <a:rPr lang="it-IT" sz="2400" dirty="0"/>
              <a:t> with sub-</a:t>
            </a:r>
            <a:r>
              <a:rPr lang="it-IT" sz="2400" dirty="0" err="1"/>
              <a:t>selects</a:t>
            </a:r>
            <a:r>
              <a:rPr lang="it-IT" sz="2400" dirty="0"/>
              <a:t> to </a:t>
            </a:r>
            <a:r>
              <a:rPr lang="it-IT" sz="2400" dirty="0" err="1"/>
              <a:t>selectively</a:t>
            </a:r>
            <a:r>
              <a:rPr lang="it-IT" sz="2400" dirty="0"/>
              <a:t> show information from </a:t>
            </a:r>
            <a:r>
              <a:rPr lang="it-IT" sz="2400" dirty="0" err="1"/>
              <a:t>BLOBs</a:t>
            </a:r>
            <a:r>
              <a:rPr lang="it-IT" sz="2400" dirty="0"/>
              <a:t> </a:t>
            </a:r>
          </a:p>
          <a:p>
            <a:endParaRPr lang="it-IT" sz="2400" dirty="0"/>
          </a:p>
          <a:p>
            <a:pPr marL="342900" lvl="1" indent="0">
              <a:buNone/>
            </a:pPr>
            <a:r>
              <a:rPr lang="it-IT" dirty="0"/>
              <a:t>(for </a:t>
            </a:r>
            <a:r>
              <a:rPr lang="it-IT" dirty="0" err="1"/>
              <a:t>example</a:t>
            </a:r>
            <a:r>
              <a:rPr lang="it-IT" dirty="0"/>
              <a:t>, show the </a:t>
            </a:r>
            <a:r>
              <a:rPr lang="it-IT" dirty="0" err="1"/>
              <a:t>content</a:t>
            </a:r>
            <a:r>
              <a:rPr lang="it-IT" dirty="0"/>
              <a:t> of the </a:t>
            </a:r>
            <a:r>
              <a:rPr lang="it-IT" dirty="0" err="1"/>
              <a:t>document</a:t>
            </a:r>
            <a:r>
              <a:rPr lang="it-IT" dirty="0"/>
              <a:t>).</a:t>
            </a:r>
          </a:p>
        </p:txBody>
      </p:sp>
      <p:sp>
        <p:nvSpPr>
          <p:cNvPr id="6" name="Titolo 1">
            <a:extLst>
              <a:ext uri="{FF2B5EF4-FFF2-40B4-BE49-F238E27FC236}">
                <a16:creationId xmlns:a16="http://schemas.microsoft.com/office/drawing/2014/main" id="{ECB7B2FD-2969-408B-BECC-88C86562A969}"/>
              </a:ext>
            </a:extLst>
          </p:cNvPr>
          <p:cNvSpPr txBox="1">
            <a:spLocks/>
          </p:cNvSpPr>
          <p:nvPr/>
        </p:nvSpPr>
        <p:spPr>
          <a:xfrm>
            <a:off x="0" y="0"/>
            <a:ext cx="9144000" cy="745436"/>
          </a:xfrm>
          <a:prstGeom prst="rect">
            <a:avLst/>
          </a:prstGeom>
          <a:solidFill>
            <a:srgbClr val="45818E"/>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a:solidFill>
                  <a:schemeClr val="bg1"/>
                </a:solidFill>
                <a:latin typeface="+mj-lt"/>
                <a:ea typeface="+mj-ea"/>
                <a:cs typeface="+mj-cs"/>
              </a:rPr>
              <a:t>BLOB</a:t>
            </a:r>
          </a:p>
        </p:txBody>
      </p:sp>
    </p:spTree>
    <p:extLst>
      <p:ext uri="{BB962C8B-B14F-4D97-AF65-F5344CB8AC3E}">
        <p14:creationId xmlns:p14="http://schemas.microsoft.com/office/powerpoint/2010/main" val="22016726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a:xfrm>
            <a:off x="0" y="0"/>
            <a:ext cx="9144000" cy="745436"/>
          </a:xfrm>
          <a:solidFill>
            <a:srgbClr val="E06666"/>
          </a:solidFill>
        </p:spPr>
        <p:txBody>
          <a:bodyPr>
            <a:normAutofit fontScale="90000"/>
          </a:bodyPr>
          <a:lstStyle/>
          <a:p>
            <a:pPr algn="ctr"/>
            <a:r>
              <a:rPr lang="it-IT" sz="4200" b="0" i="1" kern="1200" dirty="0">
                <a:solidFill>
                  <a:schemeClr val="bg1"/>
                </a:solidFill>
                <a:latin typeface="+mj-lt"/>
                <a:ea typeface="+mj-ea"/>
                <a:cs typeface="+mj-cs"/>
              </a:rPr>
              <a:t>Put database to SSD</a:t>
            </a:r>
          </a:p>
        </p:txBody>
      </p:sp>
      <p:sp>
        <p:nvSpPr>
          <p:cNvPr id="3" name="Segnaposto contenuto 2"/>
          <p:cNvSpPr>
            <a:spLocks noGrp="1"/>
          </p:cNvSpPr>
          <p:nvPr>
            <p:ph idx="1"/>
          </p:nvPr>
        </p:nvSpPr>
        <p:spPr>
          <a:xfrm>
            <a:off x="628650" y="745436"/>
            <a:ext cx="7886700" cy="3748140"/>
          </a:xfrm>
        </p:spPr>
        <p:txBody>
          <a:bodyPr/>
          <a:lstStyle/>
          <a:p>
            <a:r>
              <a:rPr lang="it-IT" sz="2400" b="1" dirty="0">
                <a:solidFill>
                  <a:srgbClr val="E06666"/>
                </a:solidFill>
              </a:rPr>
              <a:t>Put </a:t>
            </a:r>
            <a:r>
              <a:rPr lang="it-IT" sz="2400" b="1" dirty="0" err="1">
                <a:solidFill>
                  <a:srgbClr val="E06666"/>
                </a:solidFill>
              </a:rPr>
              <a:t>your</a:t>
            </a:r>
            <a:r>
              <a:rPr lang="it-IT" sz="2400" b="1" dirty="0">
                <a:solidFill>
                  <a:srgbClr val="E06666"/>
                </a:solidFill>
              </a:rPr>
              <a:t> database on SSD</a:t>
            </a:r>
            <a:r>
              <a:rPr lang="it-IT" sz="2400" dirty="0"/>
              <a:t> </a:t>
            </a:r>
          </a:p>
          <a:p>
            <a:r>
              <a:rPr lang="it-IT" sz="2400" dirty="0"/>
              <a:t>SSD drive </a:t>
            </a:r>
            <a:r>
              <a:rPr lang="it-IT" sz="2400" dirty="0" err="1"/>
              <a:t>provides</a:t>
            </a:r>
            <a:r>
              <a:rPr lang="it-IT" sz="2400" dirty="0"/>
              <a:t> </a:t>
            </a:r>
            <a:r>
              <a:rPr lang="it-IT" sz="2400" dirty="0" err="1"/>
              <a:t>much</a:t>
            </a:r>
            <a:r>
              <a:rPr lang="it-IT" sz="2400" dirty="0"/>
              <a:t> </a:t>
            </a:r>
            <a:r>
              <a:rPr lang="it-IT" sz="2400" dirty="0" err="1"/>
              <a:t>better</a:t>
            </a:r>
            <a:r>
              <a:rPr lang="it-IT" sz="2400" dirty="0"/>
              <a:t>  random IO </a:t>
            </a:r>
            <a:r>
              <a:rPr lang="it-IT" sz="2400" dirty="0" err="1"/>
              <a:t>than</a:t>
            </a:r>
            <a:r>
              <a:rPr lang="it-IT" sz="2400" dirty="0"/>
              <a:t> </a:t>
            </a:r>
            <a:r>
              <a:rPr lang="it-IT" sz="2400" dirty="0" err="1"/>
              <a:t>traditional</a:t>
            </a:r>
            <a:r>
              <a:rPr lang="it-IT" sz="2400" dirty="0"/>
              <a:t> </a:t>
            </a:r>
            <a:r>
              <a:rPr lang="it-IT" sz="2400" dirty="0" err="1"/>
              <a:t>drives</a:t>
            </a:r>
            <a:r>
              <a:rPr lang="it-IT" sz="2400" dirty="0"/>
              <a:t>. </a:t>
            </a:r>
          </a:p>
          <a:p>
            <a:r>
              <a:rPr lang="it-IT" sz="2400" dirty="0"/>
              <a:t>Random IO </a:t>
            </a:r>
            <a:r>
              <a:rPr lang="it-IT" sz="2400" dirty="0" err="1"/>
              <a:t>is</a:t>
            </a:r>
            <a:r>
              <a:rPr lang="it-IT" sz="2400" dirty="0"/>
              <a:t> </a:t>
            </a:r>
            <a:r>
              <a:rPr lang="it-IT" sz="2400" dirty="0" err="1"/>
              <a:t>critical</a:t>
            </a:r>
            <a:r>
              <a:rPr lang="it-IT" sz="2400" dirty="0"/>
              <a:t> for </a:t>
            </a:r>
            <a:r>
              <a:rPr lang="it-IT" sz="2400" dirty="0" err="1"/>
              <a:t>reading</a:t>
            </a:r>
            <a:r>
              <a:rPr lang="it-IT" sz="2400" dirty="0"/>
              <a:t> and </a:t>
            </a:r>
          </a:p>
          <a:p>
            <a:pPr marL="342900" lvl="1" indent="0">
              <a:buNone/>
            </a:pPr>
            <a:r>
              <a:rPr lang="it-IT" dirty="0" err="1"/>
              <a:t>writing</a:t>
            </a:r>
            <a:r>
              <a:rPr lang="it-IT" dirty="0"/>
              <a:t> data </a:t>
            </a:r>
            <a:r>
              <a:rPr lang="it-IT" dirty="0" err="1"/>
              <a:t>distributed</a:t>
            </a:r>
            <a:r>
              <a:rPr lang="it-IT" dirty="0"/>
              <a:t> </a:t>
            </a:r>
            <a:r>
              <a:rPr lang="it-IT" dirty="0" err="1"/>
              <a:t>through</a:t>
            </a:r>
            <a:r>
              <a:rPr lang="it-IT" dirty="0"/>
              <a:t> </a:t>
            </a:r>
          </a:p>
          <a:p>
            <a:pPr marL="342900" lvl="1" indent="0">
              <a:buNone/>
            </a:pPr>
            <a:r>
              <a:rPr lang="it-IT" dirty="0"/>
              <a:t>big database file - the </a:t>
            </a:r>
            <a:r>
              <a:rPr lang="it-IT" dirty="0" err="1"/>
              <a:t>majority</a:t>
            </a:r>
            <a:r>
              <a:rPr lang="it-IT" dirty="0"/>
              <a:t> of </a:t>
            </a:r>
          </a:p>
          <a:p>
            <a:pPr marL="342900" lvl="1" indent="0">
              <a:buNone/>
            </a:pPr>
            <a:r>
              <a:rPr lang="it-IT" dirty="0"/>
              <a:t>database </a:t>
            </a:r>
            <a:r>
              <a:rPr lang="it-IT" dirty="0" err="1"/>
              <a:t>operations</a:t>
            </a:r>
            <a:r>
              <a:rPr lang="it-IT" dirty="0"/>
              <a:t> </a:t>
            </a:r>
            <a:r>
              <a:rPr lang="it-IT" dirty="0" err="1"/>
              <a:t>require</a:t>
            </a:r>
            <a:r>
              <a:rPr lang="it-IT" dirty="0"/>
              <a:t> </a:t>
            </a:r>
          </a:p>
          <a:p>
            <a:pPr marL="342900" lvl="1" indent="0">
              <a:buNone/>
            </a:pPr>
            <a:r>
              <a:rPr lang="it-IT" dirty="0"/>
              <a:t>intensive </a:t>
            </a:r>
            <a:r>
              <a:rPr lang="it-IT" dirty="0" err="1"/>
              <a:t>parallel</a:t>
            </a:r>
            <a:r>
              <a:rPr lang="it-IT" dirty="0"/>
              <a:t> random IO.</a:t>
            </a:r>
          </a:p>
        </p:txBody>
      </p:sp>
      <p:pic>
        <p:nvPicPr>
          <p:cNvPr id="4" name="Immagine 3"/>
          <p:cNvPicPr>
            <a:picLocks noChangeAspect="1"/>
          </p:cNvPicPr>
          <p:nvPr/>
        </p:nvPicPr>
        <p:blipFill>
          <a:blip r:embed="rId3"/>
          <a:stretch>
            <a:fillRect/>
          </a:stretch>
        </p:blipFill>
        <p:spPr>
          <a:xfrm>
            <a:off x="5332735" y="3151320"/>
            <a:ext cx="3629025" cy="1814513"/>
          </a:xfrm>
          <a:prstGeom prst="rect">
            <a:avLst/>
          </a:prstGeom>
        </p:spPr>
      </p:pic>
    </p:spTree>
    <p:extLst>
      <p:ext uri="{BB962C8B-B14F-4D97-AF65-F5344CB8AC3E}">
        <p14:creationId xmlns:p14="http://schemas.microsoft.com/office/powerpoint/2010/main" val="56901374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lstStyle/>
          <a:p>
            <a:r>
              <a:rPr lang="it-IT" sz="2400" dirty="0"/>
              <a:t>Use BIGINT </a:t>
            </a:r>
            <a:r>
              <a:rPr lang="it-IT" sz="2400" dirty="0" err="1"/>
              <a:t>type</a:t>
            </a:r>
            <a:r>
              <a:rPr lang="it-IT" sz="2400" dirty="0"/>
              <a:t> for </a:t>
            </a:r>
          </a:p>
          <a:p>
            <a:pPr lvl="1"/>
            <a:r>
              <a:rPr lang="it-IT" dirty="0"/>
              <a:t>auto-</a:t>
            </a:r>
            <a:r>
              <a:rPr lang="it-IT" dirty="0" err="1"/>
              <a:t>incremented</a:t>
            </a:r>
            <a:r>
              <a:rPr lang="it-IT" dirty="0"/>
              <a:t> </a:t>
            </a:r>
            <a:r>
              <a:rPr lang="it-IT" dirty="0" err="1"/>
              <a:t>primary</a:t>
            </a:r>
            <a:r>
              <a:rPr lang="it-IT" dirty="0"/>
              <a:t> </a:t>
            </a:r>
          </a:p>
          <a:p>
            <a:pPr lvl="1"/>
            <a:r>
              <a:rPr lang="it-IT" dirty="0" err="1"/>
              <a:t>unique</a:t>
            </a:r>
            <a:r>
              <a:rPr lang="it-IT" dirty="0"/>
              <a:t> keys </a:t>
            </a:r>
          </a:p>
          <a:p>
            <a:pPr lvl="1"/>
            <a:r>
              <a:rPr lang="it-IT" dirty="0" err="1"/>
              <a:t>identifiers</a:t>
            </a:r>
            <a:r>
              <a:rPr lang="it-IT" dirty="0"/>
              <a:t> of </a:t>
            </a:r>
            <a:r>
              <a:rPr lang="it-IT" dirty="0" err="1"/>
              <a:t>all</a:t>
            </a:r>
            <a:r>
              <a:rPr lang="it-IT" dirty="0"/>
              <a:t> </a:t>
            </a:r>
            <a:r>
              <a:rPr lang="it-IT" dirty="0" err="1"/>
              <a:t>types</a:t>
            </a:r>
            <a:r>
              <a:rPr lang="it-IT" dirty="0"/>
              <a:t>. </a:t>
            </a:r>
            <a:endParaRPr lang="it-IT" sz="2400" dirty="0"/>
          </a:p>
          <a:p>
            <a:r>
              <a:rPr lang="it-IT" sz="2400" b="1" dirty="0">
                <a:solidFill>
                  <a:srgbClr val="45818E"/>
                </a:solidFill>
              </a:rPr>
              <a:t>Operations with BIGINT are the </a:t>
            </a:r>
            <a:r>
              <a:rPr lang="it-IT" sz="2400" b="1" dirty="0" err="1">
                <a:solidFill>
                  <a:srgbClr val="45818E"/>
                </a:solidFill>
              </a:rPr>
              <a:t>fastest</a:t>
            </a:r>
            <a:endParaRPr lang="it-IT" sz="2400" dirty="0"/>
          </a:p>
          <a:p>
            <a:r>
              <a:rPr lang="it-IT" sz="2400" dirty="0"/>
              <a:t>BIGINT </a:t>
            </a:r>
            <a:r>
              <a:rPr lang="it-IT" sz="2400" dirty="0" err="1"/>
              <a:t>has</a:t>
            </a:r>
            <a:r>
              <a:rPr lang="it-IT" sz="2400" dirty="0"/>
              <a:t> </a:t>
            </a:r>
            <a:r>
              <a:rPr lang="it-IT" sz="2400" dirty="0" err="1"/>
              <a:t>enough</a:t>
            </a:r>
            <a:r>
              <a:rPr lang="it-IT" sz="2400" dirty="0"/>
              <a:t> </a:t>
            </a:r>
            <a:r>
              <a:rPr lang="it-IT" sz="2400" dirty="0" err="1"/>
              <a:t>capacity</a:t>
            </a:r>
            <a:r>
              <a:rPr lang="it-IT" sz="2400" dirty="0"/>
              <a:t> to </a:t>
            </a:r>
            <a:r>
              <a:rPr lang="it-IT" sz="2400" dirty="0" err="1"/>
              <a:t>store</a:t>
            </a:r>
            <a:r>
              <a:rPr lang="it-IT" sz="2400" dirty="0"/>
              <a:t> </a:t>
            </a:r>
            <a:r>
              <a:rPr lang="it-IT" sz="2400" dirty="0" err="1"/>
              <a:t>almost</a:t>
            </a:r>
            <a:r>
              <a:rPr lang="it-IT" sz="2400" dirty="0"/>
              <a:t> </a:t>
            </a:r>
            <a:r>
              <a:rPr lang="it-IT" sz="2400" dirty="0" err="1"/>
              <a:t>all</a:t>
            </a:r>
            <a:r>
              <a:rPr lang="it-IT" sz="2400" dirty="0"/>
              <a:t> data </a:t>
            </a:r>
            <a:r>
              <a:rPr lang="it-IT" sz="2400" dirty="0" err="1"/>
              <a:t>ranges</a:t>
            </a:r>
            <a:r>
              <a:rPr lang="it-IT" sz="2400" dirty="0"/>
              <a:t>. </a:t>
            </a:r>
          </a:p>
        </p:txBody>
      </p:sp>
      <p:sp>
        <p:nvSpPr>
          <p:cNvPr id="6" name="Titolo 1">
            <a:extLst>
              <a:ext uri="{FF2B5EF4-FFF2-40B4-BE49-F238E27FC236}">
                <a16:creationId xmlns:a16="http://schemas.microsoft.com/office/drawing/2014/main" id="{DD88A3AB-B7A6-4551-A509-A33EA93D8AAA}"/>
              </a:ext>
            </a:extLst>
          </p:cNvPr>
          <p:cNvSpPr txBox="1">
            <a:spLocks/>
          </p:cNvSpPr>
          <p:nvPr/>
        </p:nvSpPr>
        <p:spPr>
          <a:xfrm>
            <a:off x="0" y="0"/>
            <a:ext cx="9144000" cy="745436"/>
          </a:xfrm>
          <a:prstGeom prst="rect">
            <a:avLst/>
          </a:prstGeom>
          <a:solidFill>
            <a:srgbClr val="45818E"/>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err="1">
                <a:solidFill>
                  <a:schemeClr val="bg1"/>
                </a:solidFill>
                <a:latin typeface="+mj-lt"/>
                <a:ea typeface="+mj-ea"/>
                <a:cs typeface="+mj-cs"/>
              </a:rPr>
              <a:t>Primary</a:t>
            </a:r>
            <a:r>
              <a:rPr lang="it-IT" sz="4200" b="0" i="1" kern="1200" dirty="0">
                <a:solidFill>
                  <a:schemeClr val="bg1"/>
                </a:solidFill>
                <a:latin typeface="+mj-lt"/>
                <a:ea typeface="+mj-ea"/>
                <a:cs typeface="+mj-cs"/>
              </a:rPr>
              <a:t> Key - BIGINT</a:t>
            </a:r>
          </a:p>
        </p:txBody>
      </p:sp>
    </p:spTree>
    <p:extLst>
      <p:ext uri="{BB962C8B-B14F-4D97-AF65-F5344CB8AC3E}">
        <p14:creationId xmlns:p14="http://schemas.microsoft.com/office/powerpoint/2010/main" val="189782427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575254" y="745436"/>
            <a:ext cx="7886700" cy="3748140"/>
          </a:xfrm>
        </p:spPr>
        <p:txBody>
          <a:bodyPr/>
          <a:lstStyle/>
          <a:p>
            <a:r>
              <a:rPr lang="it-IT" sz="2400" b="1" dirty="0" err="1">
                <a:solidFill>
                  <a:srgbClr val="45818E"/>
                </a:solidFill>
              </a:rPr>
              <a:t>Don't</a:t>
            </a:r>
            <a:r>
              <a:rPr lang="it-IT" sz="2400" b="1" dirty="0">
                <a:solidFill>
                  <a:srgbClr val="45818E"/>
                </a:solidFill>
              </a:rPr>
              <a:t> use </a:t>
            </a:r>
            <a:r>
              <a:rPr lang="it-IT" sz="2400" b="1" dirty="0" err="1">
                <a:solidFill>
                  <a:srgbClr val="45818E"/>
                </a:solidFill>
              </a:rPr>
              <a:t>VARCHARs</a:t>
            </a:r>
            <a:r>
              <a:rPr lang="it-IT" sz="2400" b="1" dirty="0">
                <a:solidFill>
                  <a:srgbClr val="45818E"/>
                </a:solidFill>
              </a:rPr>
              <a:t> for keys</a:t>
            </a:r>
          </a:p>
          <a:p>
            <a:pPr lvl="1"/>
            <a:r>
              <a:rPr lang="it-IT" dirty="0" err="1"/>
              <a:t>Don't</a:t>
            </a:r>
            <a:r>
              <a:rPr lang="it-IT" dirty="0"/>
              <a:t> use VARCHAR for </a:t>
            </a:r>
            <a:r>
              <a:rPr lang="it-IT" dirty="0" err="1"/>
              <a:t>identifiers</a:t>
            </a:r>
            <a:r>
              <a:rPr lang="it-IT" dirty="0"/>
              <a:t> </a:t>
            </a:r>
            <a:r>
              <a:rPr lang="it-IT" dirty="0" err="1"/>
              <a:t>unless</a:t>
            </a:r>
            <a:r>
              <a:rPr lang="it-IT" dirty="0"/>
              <a:t> </a:t>
            </a:r>
            <a:r>
              <a:rPr lang="it-IT" dirty="0" err="1"/>
              <a:t>it</a:t>
            </a:r>
            <a:r>
              <a:rPr lang="it-IT" dirty="0"/>
              <a:t> </a:t>
            </a:r>
            <a:r>
              <a:rPr lang="it-IT" dirty="0" err="1"/>
              <a:t>is</a:t>
            </a:r>
            <a:r>
              <a:rPr lang="it-IT" dirty="0"/>
              <a:t> </a:t>
            </a:r>
            <a:r>
              <a:rPr lang="it-IT" dirty="0" err="1"/>
              <a:t>really</a:t>
            </a:r>
            <a:r>
              <a:rPr lang="it-IT" dirty="0"/>
              <a:t> </a:t>
            </a:r>
            <a:r>
              <a:rPr lang="it-IT" dirty="0" err="1"/>
              <a:t>necessary</a:t>
            </a:r>
            <a:endParaRPr lang="it-IT" dirty="0"/>
          </a:p>
          <a:p>
            <a:pPr lvl="1"/>
            <a:r>
              <a:rPr lang="it-IT" dirty="0"/>
              <a:t>Operations with </a:t>
            </a:r>
            <a:r>
              <a:rPr lang="it-IT" dirty="0" err="1"/>
              <a:t>them</a:t>
            </a:r>
            <a:r>
              <a:rPr lang="it-IT" dirty="0"/>
              <a:t> are far </a:t>
            </a:r>
            <a:r>
              <a:rPr lang="it-IT" dirty="0" err="1"/>
              <a:t>less</a:t>
            </a:r>
            <a:r>
              <a:rPr lang="it-IT" dirty="0"/>
              <a:t> </a:t>
            </a:r>
            <a:r>
              <a:rPr lang="it-IT" dirty="0" err="1"/>
              <a:t>effective</a:t>
            </a:r>
            <a:r>
              <a:rPr lang="it-IT" dirty="0"/>
              <a:t> </a:t>
            </a:r>
            <a:r>
              <a:rPr lang="it-IT" dirty="0" err="1"/>
              <a:t>than</a:t>
            </a:r>
            <a:r>
              <a:rPr lang="it-IT" dirty="0"/>
              <a:t> with </a:t>
            </a:r>
            <a:r>
              <a:rPr lang="it-IT" dirty="0" err="1"/>
              <a:t>integer</a:t>
            </a:r>
            <a:r>
              <a:rPr lang="it-IT" dirty="0"/>
              <a:t> </a:t>
            </a:r>
            <a:r>
              <a:rPr lang="it-IT" dirty="0" err="1"/>
              <a:t>columns</a:t>
            </a:r>
            <a:r>
              <a:rPr lang="it-IT" dirty="0"/>
              <a:t>. </a:t>
            </a:r>
          </a:p>
          <a:p>
            <a:pPr lvl="1"/>
            <a:r>
              <a:rPr lang="it-IT" b="1" dirty="0" err="1"/>
              <a:t>Especially</a:t>
            </a:r>
            <a:r>
              <a:rPr lang="it-IT" b="1" dirty="0"/>
              <a:t> </a:t>
            </a:r>
            <a:r>
              <a:rPr lang="it-IT" b="1" dirty="0" err="1"/>
              <a:t>avoid</a:t>
            </a:r>
            <a:r>
              <a:rPr lang="it-IT" b="1" dirty="0"/>
              <a:t> </a:t>
            </a:r>
            <a:r>
              <a:rPr lang="it-IT" b="1" dirty="0" err="1"/>
              <a:t>GUIDs</a:t>
            </a:r>
            <a:r>
              <a:rPr lang="it-IT" b="1" dirty="0"/>
              <a:t>, </a:t>
            </a:r>
            <a:r>
              <a:rPr lang="it-IT" b="1" dirty="0" err="1"/>
              <a:t>as</a:t>
            </a:r>
            <a:r>
              <a:rPr lang="it-IT" b="1" dirty="0"/>
              <a:t> </a:t>
            </a:r>
            <a:r>
              <a:rPr lang="it-IT" b="1" dirty="0" err="1"/>
              <a:t>identifier</a:t>
            </a:r>
            <a:r>
              <a:rPr lang="it-IT" b="1" dirty="0"/>
              <a:t> </a:t>
            </a:r>
            <a:r>
              <a:rPr lang="it-IT" dirty="0"/>
              <a:t>due to the random </a:t>
            </a:r>
            <a:r>
              <a:rPr lang="it-IT" dirty="0" err="1"/>
              <a:t>distribution</a:t>
            </a:r>
            <a:r>
              <a:rPr lang="it-IT" dirty="0"/>
              <a:t> of GUID </a:t>
            </a:r>
            <a:r>
              <a:rPr lang="it-IT" dirty="0" err="1"/>
              <a:t>values</a:t>
            </a:r>
            <a:r>
              <a:rPr lang="it-IT" dirty="0"/>
              <a:t> INSERT/UPDATE </a:t>
            </a:r>
            <a:r>
              <a:rPr lang="it-IT" dirty="0" err="1"/>
              <a:t>operations</a:t>
            </a:r>
            <a:r>
              <a:rPr lang="it-IT" dirty="0"/>
              <a:t> with </a:t>
            </a:r>
            <a:r>
              <a:rPr lang="it-IT" dirty="0" err="1"/>
              <a:t>Primary</a:t>
            </a:r>
            <a:r>
              <a:rPr lang="it-IT" dirty="0"/>
              <a:t>/</a:t>
            </a:r>
            <a:r>
              <a:rPr lang="it-IT" dirty="0" err="1"/>
              <a:t>Unique</a:t>
            </a:r>
            <a:r>
              <a:rPr lang="it-IT" dirty="0"/>
              <a:t> Keys </a:t>
            </a:r>
            <a:r>
              <a:rPr lang="it-IT" dirty="0" err="1"/>
              <a:t>GUIDs</a:t>
            </a:r>
            <a:r>
              <a:rPr lang="it-IT" dirty="0"/>
              <a:t> can be 20 times </a:t>
            </a:r>
            <a:r>
              <a:rPr lang="it-IT" dirty="0" err="1"/>
              <a:t>slower</a:t>
            </a:r>
            <a:r>
              <a:rPr lang="it-IT" dirty="0"/>
              <a:t> </a:t>
            </a:r>
            <a:r>
              <a:rPr lang="it-IT" dirty="0" err="1"/>
              <a:t>than</a:t>
            </a:r>
            <a:r>
              <a:rPr lang="it-IT" dirty="0"/>
              <a:t> with </a:t>
            </a:r>
            <a:r>
              <a:rPr lang="it-IT" dirty="0" err="1"/>
              <a:t>integers</a:t>
            </a:r>
            <a:r>
              <a:rPr lang="it-IT" dirty="0"/>
              <a:t>. </a:t>
            </a:r>
          </a:p>
        </p:txBody>
      </p:sp>
      <p:sp>
        <p:nvSpPr>
          <p:cNvPr id="6" name="Titolo 1">
            <a:extLst>
              <a:ext uri="{FF2B5EF4-FFF2-40B4-BE49-F238E27FC236}">
                <a16:creationId xmlns:a16="http://schemas.microsoft.com/office/drawing/2014/main" id="{9F4CEB01-0678-404D-B527-0ECBDE0D6D86}"/>
              </a:ext>
            </a:extLst>
          </p:cNvPr>
          <p:cNvSpPr txBox="1">
            <a:spLocks/>
          </p:cNvSpPr>
          <p:nvPr/>
        </p:nvSpPr>
        <p:spPr>
          <a:xfrm>
            <a:off x="0" y="0"/>
            <a:ext cx="9144000" cy="745436"/>
          </a:xfrm>
          <a:prstGeom prst="rect">
            <a:avLst/>
          </a:prstGeom>
          <a:solidFill>
            <a:srgbClr val="45818E"/>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err="1">
                <a:solidFill>
                  <a:schemeClr val="bg1"/>
                </a:solidFill>
                <a:latin typeface="+mj-lt"/>
                <a:ea typeface="+mj-ea"/>
                <a:cs typeface="+mj-cs"/>
              </a:rPr>
              <a:t>Primary</a:t>
            </a:r>
            <a:r>
              <a:rPr lang="it-IT" sz="4200" b="0" i="1" kern="1200" dirty="0">
                <a:solidFill>
                  <a:schemeClr val="bg1"/>
                </a:solidFill>
                <a:latin typeface="+mj-lt"/>
                <a:ea typeface="+mj-ea"/>
                <a:cs typeface="+mj-cs"/>
              </a:rPr>
              <a:t> key - VARCHAR</a:t>
            </a:r>
          </a:p>
        </p:txBody>
      </p:sp>
    </p:spTree>
    <p:extLst>
      <p:ext uri="{BB962C8B-B14F-4D97-AF65-F5344CB8AC3E}">
        <p14:creationId xmlns:p14="http://schemas.microsoft.com/office/powerpoint/2010/main" val="155698541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320373" y="745436"/>
            <a:ext cx="8483229" cy="3748140"/>
          </a:xfrm>
        </p:spPr>
        <p:txBody>
          <a:bodyPr/>
          <a:lstStyle/>
          <a:p>
            <a:r>
              <a:rPr lang="it-IT" sz="2400" b="1" dirty="0" err="1">
                <a:solidFill>
                  <a:srgbClr val="45818E"/>
                </a:solidFill>
              </a:rPr>
              <a:t>Recalculate</a:t>
            </a:r>
            <a:r>
              <a:rPr lang="it-IT" sz="2400" b="1" dirty="0">
                <a:solidFill>
                  <a:srgbClr val="45818E"/>
                </a:solidFill>
              </a:rPr>
              <a:t> </a:t>
            </a:r>
            <a:r>
              <a:rPr lang="it-IT" sz="2400" b="1" dirty="0" err="1">
                <a:solidFill>
                  <a:srgbClr val="45818E"/>
                </a:solidFill>
              </a:rPr>
              <a:t>indixes</a:t>
            </a:r>
            <a:r>
              <a:rPr lang="it-IT" sz="2400" b="1" dirty="0">
                <a:solidFill>
                  <a:srgbClr val="45818E"/>
                </a:solidFill>
              </a:rPr>
              <a:t> </a:t>
            </a:r>
            <a:r>
              <a:rPr lang="it-IT" sz="2400" b="1" dirty="0" err="1">
                <a:solidFill>
                  <a:srgbClr val="45818E"/>
                </a:solidFill>
              </a:rPr>
              <a:t>statistics</a:t>
            </a:r>
            <a:r>
              <a:rPr lang="it-IT" sz="2400" b="1" dirty="0">
                <a:solidFill>
                  <a:srgbClr val="45818E"/>
                </a:solidFill>
              </a:rPr>
              <a:t> </a:t>
            </a:r>
            <a:r>
              <a:rPr lang="it-IT" sz="2400" b="1" dirty="0" err="1">
                <a:solidFill>
                  <a:srgbClr val="45818E"/>
                </a:solidFill>
              </a:rPr>
              <a:t>regularly</a:t>
            </a:r>
            <a:endParaRPr lang="it-IT" sz="2400" b="1" dirty="0">
              <a:solidFill>
                <a:srgbClr val="45818E"/>
              </a:solidFill>
            </a:endParaRPr>
          </a:p>
          <a:p>
            <a:r>
              <a:rPr lang="it-IT" sz="2400" dirty="0"/>
              <a:t>Update </a:t>
            </a:r>
            <a:r>
              <a:rPr lang="it-IT" sz="2400" dirty="0" err="1"/>
              <a:t>indices</a:t>
            </a:r>
            <a:r>
              <a:rPr lang="it-IT" sz="2400" dirty="0"/>
              <a:t> </a:t>
            </a:r>
            <a:r>
              <a:rPr lang="it-IT" sz="2400" dirty="0" err="1"/>
              <a:t>statistics</a:t>
            </a:r>
            <a:r>
              <a:rPr lang="it-IT" sz="2400" dirty="0"/>
              <a:t> for the </a:t>
            </a:r>
            <a:r>
              <a:rPr lang="it-IT" sz="2400" dirty="0" err="1"/>
              <a:t>tables</a:t>
            </a:r>
            <a:r>
              <a:rPr lang="it-IT" sz="2400" dirty="0"/>
              <a:t> with </a:t>
            </a:r>
            <a:r>
              <a:rPr lang="it-IT" sz="2400" dirty="0" err="1"/>
              <a:t>frequent</a:t>
            </a:r>
            <a:r>
              <a:rPr lang="it-IT" sz="2400" dirty="0"/>
              <a:t> or massive </a:t>
            </a:r>
            <a:r>
              <a:rPr lang="it-IT" sz="2400" dirty="0" err="1"/>
              <a:t>changes</a:t>
            </a:r>
            <a:r>
              <a:rPr lang="it-IT" sz="2400" dirty="0"/>
              <a:t> with </a:t>
            </a:r>
            <a:r>
              <a:rPr lang="it-IT" sz="2400" dirty="0" err="1"/>
              <a:t>command</a:t>
            </a:r>
            <a:r>
              <a:rPr lang="it-IT" sz="2400" dirty="0"/>
              <a:t> </a:t>
            </a:r>
            <a:r>
              <a:rPr lang="it-IT" sz="2400" b="1" dirty="0"/>
              <a:t>SET STATISTICS</a:t>
            </a:r>
            <a:endParaRPr lang="it-IT" sz="2400" dirty="0"/>
          </a:p>
          <a:p>
            <a:r>
              <a:rPr lang="it-IT" sz="2400" dirty="0" err="1"/>
              <a:t>It</a:t>
            </a:r>
            <a:r>
              <a:rPr lang="it-IT" sz="2400" dirty="0"/>
              <a:t> </a:t>
            </a:r>
            <a:r>
              <a:rPr lang="it-IT" sz="2400" dirty="0" err="1"/>
              <a:t>allows</a:t>
            </a:r>
            <a:r>
              <a:rPr lang="it-IT" sz="2400" dirty="0"/>
              <a:t> </a:t>
            </a:r>
            <a:r>
              <a:rPr lang="it-IT" sz="2400" dirty="0" err="1"/>
              <a:t>Firebird</a:t>
            </a:r>
            <a:r>
              <a:rPr lang="it-IT" sz="2400" dirty="0"/>
              <a:t> </a:t>
            </a:r>
            <a:r>
              <a:rPr lang="it-IT" sz="2400" dirty="0" err="1"/>
              <a:t>optimizer</a:t>
            </a:r>
            <a:r>
              <a:rPr lang="it-IT" sz="2400" dirty="0"/>
              <a:t> to </a:t>
            </a:r>
            <a:r>
              <a:rPr lang="it-IT" sz="2400" dirty="0" err="1"/>
              <a:t>choose</a:t>
            </a:r>
            <a:r>
              <a:rPr lang="it-IT" sz="2400" dirty="0"/>
              <a:t> </a:t>
            </a:r>
            <a:r>
              <a:rPr lang="it-IT" sz="2400" dirty="0" err="1"/>
              <a:t>better</a:t>
            </a:r>
            <a:r>
              <a:rPr lang="it-IT" sz="2400" dirty="0"/>
              <a:t> SQL </a:t>
            </a:r>
            <a:r>
              <a:rPr lang="it-IT" sz="2400" dirty="0" err="1"/>
              <a:t>plans</a:t>
            </a:r>
            <a:r>
              <a:rPr lang="it-IT" sz="2400" dirty="0"/>
              <a:t>. </a:t>
            </a:r>
          </a:p>
          <a:p>
            <a:pPr marL="38100" indent="0">
              <a:buNone/>
            </a:pPr>
            <a:endParaRPr lang="it-IT" sz="2400" dirty="0"/>
          </a:p>
          <a:p>
            <a:r>
              <a:rPr lang="it-IT" sz="2400" b="1" dirty="0">
                <a:hlinkClick r:id="rId3"/>
              </a:rPr>
              <a:t>HQbird </a:t>
            </a:r>
            <a:r>
              <a:rPr lang="it-IT" sz="2400" b="1" dirty="0" err="1">
                <a:hlinkClick r:id="rId3"/>
              </a:rPr>
              <a:t>Firebird</a:t>
            </a:r>
            <a:r>
              <a:rPr lang="it-IT" sz="2400" b="1" dirty="0">
                <a:hlinkClick r:id="rId3"/>
              </a:rPr>
              <a:t> </a:t>
            </a:r>
            <a:r>
              <a:rPr lang="it-IT" sz="2400" b="1" dirty="0" err="1">
                <a:hlinkClick r:id="rId3"/>
              </a:rPr>
              <a:t>DataGuard</a:t>
            </a:r>
            <a:r>
              <a:rPr lang="it-IT" sz="2400" dirty="0"/>
              <a:t> can </a:t>
            </a:r>
            <a:r>
              <a:rPr lang="it-IT" sz="2400" dirty="0" err="1"/>
              <a:t>perform</a:t>
            </a:r>
            <a:r>
              <a:rPr lang="it-IT" sz="2400" dirty="0"/>
              <a:t> </a:t>
            </a:r>
            <a:r>
              <a:rPr lang="it-IT" sz="2400" dirty="0" err="1"/>
              <a:t>such</a:t>
            </a:r>
            <a:r>
              <a:rPr lang="it-IT" sz="2400" dirty="0"/>
              <a:t> </a:t>
            </a:r>
            <a:r>
              <a:rPr lang="it-IT" sz="2400" dirty="0" err="1"/>
              <a:t>recalculation</a:t>
            </a:r>
            <a:r>
              <a:rPr lang="it-IT" sz="2400" dirty="0"/>
              <a:t> of </a:t>
            </a:r>
            <a:r>
              <a:rPr lang="it-IT" sz="2400" dirty="0" err="1"/>
              <a:t>indices</a:t>
            </a:r>
            <a:r>
              <a:rPr lang="it-IT" sz="2400" dirty="0"/>
              <a:t> </a:t>
            </a:r>
            <a:r>
              <a:rPr lang="it-IT" sz="2400" dirty="0" err="1"/>
              <a:t>statistics</a:t>
            </a:r>
            <a:r>
              <a:rPr lang="it-IT" sz="2400" dirty="0"/>
              <a:t> </a:t>
            </a:r>
            <a:r>
              <a:rPr lang="it-IT" sz="2400" dirty="0" err="1"/>
              <a:t>automatically</a:t>
            </a:r>
            <a:r>
              <a:rPr lang="it-IT" sz="2400" dirty="0"/>
              <a:t> </a:t>
            </a:r>
            <a:r>
              <a:rPr lang="it-IT" sz="2400" dirty="0" err="1"/>
              <a:t>according</a:t>
            </a:r>
            <a:r>
              <a:rPr lang="it-IT" sz="2400" dirty="0"/>
              <a:t> to the </a:t>
            </a:r>
            <a:r>
              <a:rPr lang="it-IT" sz="2400" dirty="0" err="1"/>
              <a:t>desired</a:t>
            </a:r>
            <a:r>
              <a:rPr lang="it-IT" sz="2400" dirty="0"/>
              <a:t> schedule (</a:t>
            </a:r>
            <a:r>
              <a:rPr lang="it-IT" sz="2400" dirty="0" err="1"/>
              <a:t>usually</a:t>
            </a:r>
            <a:r>
              <a:rPr lang="it-IT" sz="2400" dirty="0"/>
              <a:t> once a week). </a:t>
            </a:r>
          </a:p>
        </p:txBody>
      </p:sp>
      <p:sp>
        <p:nvSpPr>
          <p:cNvPr id="6" name="Titolo 1">
            <a:extLst>
              <a:ext uri="{FF2B5EF4-FFF2-40B4-BE49-F238E27FC236}">
                <a16:creationId xmlns:a16="http://schemas.microsoft.com/office/drawing/2014/main" id="{E4D2567F-2226-4269-8654-DE95F05DE1BC}"/>
              </a:ext>
            </a:extLst>
          </p:cNvPr>
          <p:cNvSpPr txBox="1">
            <a:spLocks/>
          </p:cNvSpPr>
          <p:nvPr/>
        </p:nvSpPr>
        <p:spPr>
          <a:xfrm>
            <a:off x="0" y="0"/>
            <a:ext cx="9144000" cy="745436"/>
          </a:xfrm>
          <a:prstGeom prst="rect">
            <a:avLst/>
          </a:prstGeom>
          <a:solidFill>
            <a:srgbClr val="45818E"/>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a:solidFill>
                  <a:schemeClr val="bg1"/>
                </a:solidFill>
                <a:latin typeface="+mj-lt"/>
                <a:ea typeface="+mj-ea"/>
                <a:cs typeface="+mj-cs"/>
              </a:rPr>
              <a:t>Indexes </a:t>
            </a:r>
            <a:r>
              <a:rPr lang="it-IT" sz="4200" b="0" i="1" kern="1200" dirty="0" err="1">
                <a:solidFill>
                  <a:schemeClr val="bg1"/>
                </a:solidFill>
                <a:latin typeface="+mj-lt"/>
                <a:ea typeface="+mj-ea"/>
                <a:cs typeface="+mj-cs"/>
              </a:rPr>
              <a:t>stats</a:t>
            </a:r>
            <a:endParaRPr lang="it-IT" sz="4200" b="0" i="1" kern="1200" dirty="0">
              <a:solidFill>
                <a:schemeClr val="bg1"/>
              </a:solidFill>
              <a:latin typeface="+mj-lt"/>
              <a:ea typeface="+mj-ea"/>
              <a:cs typeface="+mj-cs"/>
            </a:endParaRPr>
          </a:p>
        </p:txBody>
      </p:sp>
    </p:spTree>
    <p:extLst>
      <p:ext uri="{BB962C8B-B14F-4D97-AF65-F5344CB8AC3E}">
        <p14:creationId xmlns:p14="http://schemas.microsoft.com/office/powerpoint/2010/main" val="73216994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548556" y="745436"/>
            <a:ext cx="7886700" cy="3748140"/>
          </a:xfrm>
        </p:spPr>
        <p:txBody>
          <a:bodyPr/>
          <a:lstStyle/>
          <a:p>
            <a:r>
              <a:rPr lang="it-IT" sz="2400" b="1" dirty="0">
                <a:solidFill>
                  <a:srgbClr val="45818E"/>
                </a:solidFill>
              </a:rPr>
              <a:t>Use connection pool</a:t>
            </a:r>
          </a:p>
          <a:p>
            <a:r>
              <a:rPr lang="it-IT" sz="2400" dirty="0" err="1"/>
              <a:t>If</a:t>
            </a:r>
            <a:r>
              <a:rPr lang="it-IT" sz="2400" dirty="0"/>
              <a:t> database </a:t>
            </a:r>
            <a:r>
              <a:rPr lang="it-IT" sz="2400" dirty="0" err="1"/>
              <a:t>connections</a:t>
            </a:r>
            <a:r>
              <a:rPr lang="it-IT" sz="2400" dirty="0"/>
              <a:t> to </a:t>
            </a:r>
            <a:r>
              <a:rPr lang="it-IT" sz="2400" dirty="0" err="1"/>
              <a:t>Firebird</a:t>
            </a:r>
            <a:r>
              <a:rPr lang="it-IT" sz="2400" dirty="0"/>
              <a:t> database are short use connection pool </a:t>
            </a:r>
          </a:p>
          <a:p>
            <a:pPr marL="0" indent="0">
              <a:buNone/>
            </a:pPr>
            <a:endParaRPr lang="it-IT" sz="2400" dirty="0"/>
          </a:p>
          <a:p>
            <a:pPr marL="0" indent="0">
              <a:buNone/>
            </a:pPr>
            <a:r>
              <a:rPr lang="it-IT" sz="2000" dirty="0" err="1"/>
              <a:t>typical</a:t>
            </a:r>
            <a:r>
              <a:rPr lang="it-IT" sz="2000" dirty="0"/>
              <a:t> for web-app in PHP use </a:t>
            </a:r>
          </a:p>
          <a:p>
            <a:pPr marL="0" indent="0">
              <a:buNone/>
            </a:pPr>
            <a:r>
              <a:rPr lang="it-IT" sz="2000" dirty="0"/>
              <a:t>	</a:t>
            </a:r>
            <a:r>
              <a:rPr lang="it-IT" sz="2000" i="1" dirty="0" err="1">
                <a:latin typeface="Courier New" panose="02070309020205020404" pitchFamily="49" charset="0"/>
                <a:cs typeface="Courier New" panose="02070309020205020404" pitchFamily="49" charset="0"/>
              </a:rPr>
              <a:t>function</a:t>
            </a:r>
            <a:r>
              <a:rPr lang="it-IT" sz="2000" i="1" dirty="0">
                <a:latin typeface="Courier New" panose="02070309020205020404" pitchFamily="49" charset="0"/>
                <a:cs typeface="Courier New" panose="02070309020205020404" pitchFamily="49" charset="0"/>
              </a:rPr>
              <a:t> </a:t>
            </a:r>
            <a:r>
              <a:rPr lang="it-IT" sz="2000" i="1" dirty="0" err="1">
                <a:latin typeface="Courier New" panose="02070309020205020404" pitchFamily="49" charset="0"/>
                <a:cs typeface="Courier New" panose="02070309020205020404" pitchFamily="49" charset="0"/>
              </a:rPr>
              <a:t>ibase_pconnect</a:t>
            </a:r>
            <a:r>
              <a:rPr lang="it-IT" sz="2000" i="1" dirty="0">
                <a:latin typeface="Courier New" panose="02070309020205020404" pitchFamily="49" charset="0"/>
                <a:cs typeface="Courier New" panose="02070309020205020404" pitchFamily="49" charset="0"/>
              </a:rPr>
              <a:t> </a:t>
            </a:r>
          </a:p>
          <a:p>
            <a:pPr marL="0" indent="0">
              <a:buNone/>
            </a:pPr>
            <a:r>
              <a:rPr lang="it-IT" sz="2000" dirty="0" err="1"/>
              <a:t>instead</a:t>
            </a:r>
            <a:r>
              <a:rPr lang="it-IT" sz="2000" dirty="0"/>
              <a:t> of </a:t>
            </a:r>
          </a:p>
          <a:p>
            <a:pPr marL="0" indent="0">
              <a:buNone/>
            </a:pPr>
            <a:r>
              <a:rPr lang="it-IT" sz="2000" dirty="0"/>
              <a:t>	</a:t>
            </a:r>
            <a:r>
              <a:rPr lang="it-IT" sz="2000" i="1" dirty="0" err="1">
                <a:latin typeface="Courier New" panose="02070309020205020404" pitchFamily="49" charset="0"/>
                <a:cs typeface="Courier New" panose="02070309020205020404" pitchFamily="49" charset="0"/>
              </a:rPr>
              <a:t>ibase_connect</a:t>
            </a:r>
            <a:r>
              <a:rPr lang="it-IT" sz="2000" i="1" dirty="0">
                <a:latin typeface="Courier New" panose="02070309020205020404" pitchFamily="49" charset="0"/>
                <a:cs typeface="Courier New" panose="02070309020205020404" pitchFamily="49" charset="0"/>
              </a:rPr>
              <a:t> </a:t>
            </a:r>
          </a:p>
        </p:txBody>
      </p:sp>
      <p:sp>
        <p:nvSpPr>
          <p:cNvPr id="6" name="Titolo 1">
            <a:extLst>
              <a:ext uri="{FF2B5EF4-FFF2-40B4-BE49-F238E27FC236}">
                <a16:creationId xmlns:a16="http://schemas.microsoft.com/office/drawing/2014/main" id="{2B080E50-B2B7-47EE-B1F8-833DCD79FF08}"/>
              </a:ext>
            </a:extLst>
          </p:cNvPr>
          <p:cNvSpPr txBox="1">
            <a:spLocks/>
          </p:cNvSpPr>
          <p:nvPr/>
        </p:nvSpPr>
        <p:spPr>
          <a:xfrm>
            <a:off x="0" y="0"/>
            <a:ext cx="9144000" cy="745436"/>
          </a:xfrm>
          <a:prstGeom prst="rect">
            <a:avLst/>
          </a:prstGeom>
          <a:solidFill>
            <a:srgbClr val="45818E"/>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a:solidFill>
                  <a:schemeClr val="bg1"/>
                </a:solidFill>
                <a:latin typeface="+mj-lt"/>
                <a:ea typeface="+mj-ea"/>
                <a:cs typeface="+mj-cs"/>
              </a:rPr>
              <a:t>Connection pool</a:t>
            </a:r>
          </a:p>
        </p:txBody>
      </p:sp>
    </p:spTree>
    <p:extLst>
      <p:ext uri="{BB962C8B-B14F-4D97-AF65-F5344CB8AC3E}">
        <p14:creationId xmlns:p14="http://schemas.microsoft.com/office/powerpoint/2010/main" val="23633144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568580" y="745436"/>
            <a:ext cx="7886700" cy="3748140"/>
          </a:xfrm>
        </p:spPr>
        <p:txBody>
          <a:bodyPr>
            <a:noAutofit/>
          </a:bodyPr>
          <a:lstStyle/>
          <a:p>
            <a:pPr marL="0" indent="0">
              <a:buNone/>
            </a:pPr>
            <a:r>
              <a:rPr lang="it-IT" sz="2400" b="1" dirty="0" err="1">
                <a:solidFill>
                  <a:srgbClr val="45818E"/>
                </a:solidFill>
              </a:rPr>
              <a:t>Firebird</a:t>
            </a:r>
            <a:r>
              <a:rPr lang="it-IT" sz="2400" b="1" dirty="0">
                <a:solidFill>
                  <a:srgbClr val="45818E"/>
                </a:solidFill>
              </a:rPr>
              <a:t> 3.0</a:t>
            </a:r>
          </a:p>
          <a:p>
            <a:r>
              <a:rPr lang="it-IT" sz="2400" b="1" dirty="0"/>
              <a:t>Use </a:t>
            </a:r>
            <a:r>
              <a:rPr lang="it-IT" sz="2400" b="1" dirty="0">
                <a:solidFill>
                  <a:srgbClr val="45818E"/>
                </a:solidFill>
              </a:rPr>
              <a:t>LINGER</a:t>
            </a:r>
            <a:r>
              <a:rPr lang="it-IT" sz="2400" b="1" dirty="0"/>
              <a:t> option</a:t>
            </a:r>
          </a:p>
          <a:p>
            <a:r>
              <a:rPr lang="it-IT" sz="2400" dirty="0"/>
              <a:t>Database </a:t>
            </a:r>
            <a:r>
              <a:rPr lang="it-IT" sz="2400" dirty="0" err="1"/>
              <a:t>connections</a:t>
            </a:r>
            <a:r>
              <a:rPr lang="it-IT" sz="2400" dirty="0"/>
              <a:t> are short </a:t>
            </a:r>
          </a:p>
          <a:p>
            <a:r>
              <a:rPr lang="it-IT" sz="2400" dirty="0"/>
              <a:t>LINGER option to </a:t>
            </a:r>
            <a:r>
              <a:rPr lang="it-IT" sz="2400" b="1" dirty="0" err="1"/>
              <a:t>keep</a:t>
            </a:r>
            <a:r>
              <a:rPr lang="it-IT" sz="2400" b="1" dirty="0"/>
              <a:t> cache </a:t>
            </a:r>
            <a:r>
              <a:rPr lang="it-IT" sz="2400" b="1" dirty="0" err="1"/>
              <a:t>active</a:t>
            </a:r>
            <a:r>
              <a:rPr lang="it-IT" sz="2400" b="1" dirty="0"/>
              <a:t> </a:t>
            </a:r>
            <a:r>
              <a:rPr lang="it-IT" sz="2400" b="1" dirty="0" err="1"/>
              <a:t>during</a:t>
            </a:r>
            <a:r>
              <a:rPr lang="it-IT" sz="2400" b="1" dirty="0"/>
              <a:t> the </a:t>
            </a:r>
            <a:r>
              <a:rPr lang="it-IT" sz="2400" b="1" dirty="0" err="1"/>
              <a:t>specified</a:t>
            </a:r>
            <a:r>
              <a:rPr lang="it-IT" sz="2400" b="1" dirty="0"/>
              <a:t> </a:t>
            </a:r>
            <a:r>
              <a:rPr lang="it-IT" sz="2400" b="1" dirty="0" err="1"/>
              <a:t>amount</a:t>
            </a:r>
            <a:r>
              <a:rPr lang="it-IT" sz="2400" b="1" dirty="0"/>
              <a:t> of time</a:t>
            </a:r>
          </a:p>
          <a:p>
            <a:r>
              <a:rPr lang="it-IT" sz="2400" dirty="0" err="1"/>
              <a:t>It</a:t>
            </a:r>
            <a:r>
              <a:rPr lang="it-IT" sz="2400" dirty="0"/>
              <a:t> </a:t>
            </a:r>
            <a:r>
              <a:rPr lang="it-IT" sz="2400" dirty="0" err="1"/>
              <a:t>will</a:t>
            </a:r>
            <a:r>
              <a:rPr lang="it-IT" sz="2400" dirty="0"/>
              <a:t> </a:t>
            </a:r>
            <a:r>
              <a:rPr lang="it-IT" sz="2400" dirty="0" err="1"/>
              <a:t>keep</a:t>
            </a:r>
            <a:r>
              <a:rPr lang="it-IT" sz="2400" dirty="0"/>
              <a:t> </a:t>
            </a:r>
            <a:r>
              <a:rPr lang="it-IT" sz="2400" dirty="0" err="1"/>
              <a:t>frequently</a:t>
            </a:r>
            <a:r>
              <a:rPr lang="it-IT" sz="2400" dirty="0"/>
              <a:t> </a:t>
            </a:r>
            <a:r>
              <a:rPr lang="it-IT" sz="2400" dirty="0" err="1"/>
              <a:t>used</a:t>
            </a:r>
            <a:r>
              <a:rPr lang="it-IT" sz="2400" dirty="0"/>
              <a:t> </a:t>
            </a:r>
            <a:r>
              <a:rPr lang="it-IT" sz="2400" dirty="0" err="1"/>
              <a:t>pages</a:t>
            </a:r>
            <a:r>
              <a:rPr lang="it-IT" sz="2400" dirty="0"/>
              <a:t> in the cache </a:t>
            </a:r>
            <a:r>
              <a:rPr lang="it-IT" sz="2400" dirty="0" err="1"/>
              <a:t>even</a:t>
            </a:r>
            <a:r>
              <a:rPr lang="it-IT" sz="2400" dirty="0"/>
              <a:t> </a:t>
            </a:r>
            <a:r>
              <a:rPr lang="it-IT" sz="2400" dirty="0" err="1"/>
              <a:t>if</a:t>
            </a:r>
            <a:r>
              <a:rPr lang="it-IT" sz="2400" dirty="0"/>
              <a:t> </a:t>
            </a:r>
            <a:r>
              <a:rPr lang="it-IT" sz="2400" dirty="0" err="1"/>
              <a:t>there</a:t>
            </a:r>
            <a:r>
              <a:rPr lang="it-IT" sz="2400" dirty="0"/>
              <a:t> </a:t>
            </a:r>
            <a:r>
              <a:rPr lang="it-IT" sz="2400" dirty="0" err="1"/>
              <a:t>will</a:t>
            </a:r>
            <a:r>
              <a:rPr lang="it-IT" sz="2400" dirty="0"/>
              <a:t> be no </a:t>
            </a:r>
            <a:r>
              <a:rPr lang="it-IT" sz="2400" dirty="0" err="1"/>
              <a:t>other</a:t>
            </a:r>
            <a:r>
              <a:rPr lang="it-IT" sz="2400" dirty="0"/>
              <a:t> </a:t>
            </a:r>
            <a:r>
              <a:rPr lang="it-IT" sz="2400" dirty="0" err="1"/>
              <a:t>connections</a:t>
            </a:r>
            <a:r>
              <a:rPr lang="it-IT" sz="2400" dirty="0"/>
              <a:t>. </a:t>
            </a:r>
          </a:p>
          <a:p>
            <a:pPr marL="38100" indent="0">
              <a:buNone/>
            </a:pPr>
            <a:r>
              <a:rPr lang="it-IT" sz="2000" dirty="0"/>
              <a:t>For </a:t>
            </a:r>
            <a:r>
              <a:rPr lang="it-IT" sz="2000" dirty="0" err="1"/>
              <a:t>example</a:t>
            </a:r>
            <a:r>
              <a:rPr lang="it-IT" sz="2000" dirty="0"/>
              <a:t>, </a:t>
            </a:r>
            <a:r>
              <a:rPr lang="it-IT" sz="2000" i="1" dirty="0"/>
              <a:t>ALTER DATABASE SET LINGER TO 60</a:t>
            </a:r>
            <a:r>
              <a:rPr lang="it-IT" sz="2000" dirty="0"/>
              <a:t> </a:t>
            </a:r>
            <a:r>
              <a:rPr lang="it-IT" sz="2000" dirty="0" err="1"/>
              <a:t>will</a:t>
            </a:r>
            <a:r>
              <a:rPr lang="it-IT" sz="2000" dirty="0"/>
              <a:t> </a:t>
            </a:r>
            <a:r>
              <a:rPr lang="it-IT" sz="2000" dirty="0" err="1"/>
              <a:t>keep</a:t>
            </a:r>
            <a:r>
              <a:rPr lang="it-IT" sz="2000" dirty="0"/>
              <a:t> the cache for 60 </a:t>
            </a:r>
            <a:r>
              <a:rPr lang="it-IT" sz="2000" dirty="0" err="1"/>
              <a:t>seconds</a:t>
            </a:r>
            <a:r>
              <a:rPr lang="it-IT" sz="2000" dirty="0"/>
              <a:t> </a:t>
            </a:r>
            <a:r>
              <a:rPr lang="it-IT" sz="2000" dirty="0" err="1"/>
              <a:t>after</a:t>
            </a:r>
            <a:r>
              <a:rPr lang="it-IT" sz="2000" dirty="0"/>
              <a:t> the end of the last connection. </a:t>
            </a:r>
          </a:p>
        </p:txBody>
      </p:sp>
      <p:sp>
        <p:nvSpPr>
          <p:cNvPr id="6" name="Titolo 1">
            <a:extLst>
              <a:ext uri="{FF2B5EF4-FFF2-40B4-BE49-F238E27FC236}">
                <a16:creationId xmlns:a16="http://schemas.microsoft.com/office/drawing/2014/main" id="{A4A75A55-06E4-40F6-BEAD-CCC9DAD911FA}"/>
              </a:ext>
            </a:extLst>
          </p:cNvPr>
          <p:cNvSpPr txBox="1">
            <a:spLocks/>
          </p:cNvSpPr>
          <p:nvPr/>
        </p:nvSpPr>
        <p:spPr>
          <a:xfrm>
            <a:off x="0" y="0"/>
            <a:ext cx="9144000" cy="745436"/>
          </a:xfrm>
          <a:prstGeom prst="rect">
            <a:avLst/>
          </a:prstGeom>
          <a:solidFill>
            <a:srgbClr val="45818E"/>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a:solidFill>
                  <a:schemeClr val="bg1"/>
                </a:solidFill>
                <a:latin typeface="+mj-lt"/>
                <a:ea typeface="+mj-ea"/>
                <a:cs typeface="+mj-cs"/>
              </a:rPr>
              <a:t>LINGER (FB 3-x)</a:t>
            </a:r>
          </a:p>
        </p:txBody>
      </p:sp>
    </p:spTree>
    <p:extLst>
      <p:ext uri="{BB962C8B-B14F-4D97-AF65-F5344CB8AC3E}">
        <p14:creationId xmlns:p14="http://schemas.microsoft.com/office/powerpoint/2010/main" val="371470017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628650" y="745436"/>
            <a:ext cx="7886700" cy="3748140"/>
          </a:xfrm>
        </p:spPr>
        <p:txBody>
          <a:bodyPr/>
          <a:lstStyle/>
          <a:p>
            <a:pPr marL="0" indent="0">
              <a:buNone/>
            </a:pPr>
            <a:r>
              <a:rPr lang="it-IT" sz="2400" b="1" dirty="0" err="1"/>
              <a:t>Firebird</a:t>
            </a:r>
            <a:r>
              <a:rPr lang="it-IT" sz="2400" b="1" dirty="0"/>
              <a:t> 3.0</a:t>
            </a:r>
          </a:p>
          <a:p>
            <a:r>
              <a:rPr lang="it-IT" sz="2400" b="1" dirty="0"/>
              <a:t>Use </a:t>
            </a:r>
            <a:r>
              <a:rPr lang="it-IT" sz="2400" b="1" dirty="0">
                <a:solidFill>
                  <a:srgbClr val="45818E"/>
                </a:solidFill>
              </a:rPr>
              <a:t>HASH </a:t>
            </a:r>
            <a:r>
              <a:rPr lang="it-IT" sz="2400" b="1" dirty="0" err="1">
                <a:solidFill>
                  <a:srgbClr val="45818E"/>
                </a:solidFill>
              </a:rPr>
              <a:t>JOINs</a:t>
            </a:r>
            <a:endParaRPr lang="it-IT" sz="2400" b="1" dirty="0">
              <a:solidFill>
                <a:srgbClr val="45818E"/>
              </a:solidFill>
            </a:endParaRPr>
          </a:p>
          <a:p>
            <a:r>
              <a:rPr lang="it-IT" sz="2400" dirty="0"/>
              <a:t>Case the of </a:t>
            </a:r>
            <a:r>
              <a:rPr lang="it-IT" sz="2400" dirty="0" err="1"/>
              <a:t>joining</a:t>
            </a:r>
            <a:r>
              <a:rPr lang="it-IT" sz="2400" dirty="0"/>
              <a:t> big and small </a:t>
            </a:r>
            <a:r>
              <a:rPr lang="it-IT" sz="2400" dirty="0" err="1"/>
              <a:t>tables</a:t>
            </a:r>
            <a:r>
              <a:rPr lang="it-IT" sz="2400" dirty="0"/>
              <a:t>, </a:t>
            </a:r>
            <a:r>
              <a:rPr lang="it-IT" sz="2400" b="1" dirty="0"/>
              <a:t>HASH JOIN </a:t>
            </a:r>
            <a:r>
              <a:rPr lang="it-IT" sz="2400" b="1" dirty="0" err="1"/>
              <a:t>could</a:t>
            </a:r>
            <a:r>
              <a:rPr lang="it-IT" sz="2400" b="1" dirty="0"/>
              <a:t> be </a:t>
            </a:r>
            <a:r>
              <a:rPr lang="it-IT" sz="2400" b="1" dirty="0" err="1"/>
              <a:t>much</a:t>
            </a:r>
            <a:r>
              <a:rPr lang="it-IT" sz="2400" b="1" dirty="0"/>
              <a:t> </a:t>
            </a:r>
            <a:r>
              <a:rPr lang="it-IT" sz="2400" b="1" dirty="0" err="1"/>
              <a:t>faster</a:t>
            </a:r>
            <a:r>
              <a:rPr lang="it-IT" sz="2400" b="1" dirty="0"/>
              <a:t> </a:t>
            </a:r>
            <a:r>
              <a:rPr lang="it-IT" sz="2400" b="1" dirty="0" err="1"/>
              <a:t>than</a:t>
            </a:r>
            <a:r>
              <a:rPr lang="it-IT" sz="2400" b="1" dirty="0"/>
              <a:t> </a:t>
            </a:r>
            <a:r>
              <a:rPr lang="it-IT" sz="2400" b="1" dirty="0" err="1"/>
              <a:t>normal</a:t>
            </a:r>
            <a:r>
              <a:rPr lang="it-IT" sz="2400" b="1" dirty="0"/>
              <a:t> join </a:t>
            </a:r>
            <a:r>
              <a:rPr lang="it-IT" sz="2400" dirty="0" err="1"/>
              <a:t>which</a:t>
            </a:r>
            <a:r>
              <a:rPr lang="it-IT" sz="2400" dirty="0"/>
              <a:t> </a:t>
            </a:r>
            <a:r>
              <a:rPr lang="it-IT" sz="2400" dirty="0" err="1"/>
              <a:t>uses</a:t>
            </a:r>
            <a:r>
              <a:rPr lang="it-IT" sz="2400" dirty="0"/>
              <a:t> «</a:t>
            </a:r>
            <a:r>
              <a:rPr lang="it-IT" sz="2400" dirty="0" err="1"/>
              <a:t>nested</a:t>
            </a:r>
            <a:r>
              <a:rPr lang="it-IT" sz="2400" dirty="0"/>
              <a:t> </a:t>
            </a:r>
            <a:r>
              <a:rPr lang="it-IT" sz="2400" dirty="0" err="1"/>
              <a:t>loop</a:t>
            </a:r>
            <a:r>
              <a:rPr lang="it-IT" sz="2400" dirty="0"/>
              <a:t>» with </a:t>
            </a:r>
            <a:r>
              <a:rPr lang="it-IT" sz="2400" dirty="0" err="1"/>
              <a:t>index</a:t>
            </a:r>
            <a:r>
              <a:rPr lang="it-IT" sz="2400" dirty="0"/>
              <a:t>. </a:t>
            </a:r>
          </a:p>
          <a:p>
            <a:r>
              <a:rPr lang="it-IT" sz="2400" dirty="0"/>
              <a:t>To </a:t>
            </a:r>
            <a:r>
              <a:rPr lang="it-IT" sz="2400" dirty="0" err="1"/>
              <a:t>make</a:t>
            </a:r>
            <a:r>
              <a:rPr lang="it-IT" sz="2400" dirty="0"/>
              <a:t> </a:t>
            </a:r>
            <a:r>
              <a:rPr lang="it-IT" sz="2400" dirty="0" err="1"/>
              <a:t>Firebird</a:t>
            </a:r>
            <a:r>
              <a:rPr lang="it-IT" sz="2400" dirty="0"/>
              <a:t> </a:t>
            </a:r>
            <a:r>
              <a:rPr lang="it-IT" sz="2400" dirty="0" err="1"/>
              <a:t>optimizer</a:t>
            </a:r>
            <a:r>
              <a:rPr lang="it-IT" sz="2400" dirty="0"/>
              <a:t> to use HASH join, use +0 in the join </a:t>
            </a:r>
            <a:r>
              <a:rPr lang="it-IT" sz="2400" dirty="0" err="1"/>
              <a:t>condition</a:t>
            </a:r>
            <a:r>
              <a:rPr lang="it-IT" sz="2400" dirty="0"/>
              <a:t>: </a:t>
            </a:r>
          </a:p>
          <a:p>
            <a:pPr marL="0" indent="0">
              <a:buNone/>
            </a:pPr>
            <a:r>
              <a:rPr lang="it-IT" sz="2400" dirty="0"/>
              <a:t>	</a:t>
            </a:r>
            <a:r>
              <a:rPr lang="it-IT" sz="2000" dirty="0">
                <a:latin typeface="Courier New" panose="02070309020205020404" pitchFamily="49" charset="0"/>
                <a:cs typeface="Courier New" panose="02070309020205020404" pitchFamily="49" charset="0"/>
              </a:rPr>
              <a:t>T1 JOIN T2 ON T1.FIELD1+0 = T2.FIELD2+0</a:t>
            </a:r>
          </a:p>
        </p:txBody>
      </p:sp>
      <p:sp>
        <p:nvSpPr>
          <p:cNvPr id="6" name="Titolo 1">
            <a:extLst>
              <a:ext uri="{FF2B5EF4-FFF2-40B4-BE49-F238E27FC236}">
                <a16:creationId xmlns:a16="http://schemas.microsoft.com/office/drawing/2014/main" id="{7B355049-D0DE-41E7-BEE6-604BF4C329E4}"/>
              </a:ext>
            </a:extLst>
          </p:cNvPr>
          <p:cNvSpPr txBox="1">
            <a:spLocks/>
          </p:cNvSpPr>
          <p:nvPr/>
        </p:nvSpPr>
        <p:spPr>
          <a:xfrm>
            <a:off x="0" y="0"/>
            <a:ext cx="9144000" cy="745436"/>
          </a:xfrm>
          <a:prstGeom prst="rect">
            <a:avLst/>
          </a:prstGeom>
          <a:solidFill>
            <a:srgbClr val="45818E"/>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a:solidFill>
                  <a:schemeClr val="bg1"/>
                </a:solidFill>
                <a:latin typeface="+mj-lt"/>
                <a:ea typeface="+mj-ea"/>
                <a:cs typeface="+mj-cs"/>
              </a:rPr>
              <a:t>HASH </a:t>
            </a:r>
            <a:r>
              <a:rPr lang="it-IT" sz="4200" b="0" i="1" kern="1200" dirty="0" err="1">
                <a:solidFill>
                  <a:schemeClr val="bg1"/>
                </a:solidFill>
                <a:latin typeface="+mj-lt"/>
                <a:ea typeface="+mj-ea"/>
                <a:cs typeface="+mj-cs"/>
              </a:rPr>
              <a:t>JOINs</a:t>
            </a:r>
            <a:r>
              <a:rPr lang="it-IT" sz="4200" b="0" i="1" kern="1200" dirty="0">
                <a:solidFill>
                  <a:schemeClr val="bg1"/>
                </a:solidFill>
                <a:latin typeface="+mj-lt"/>
                <a:ea typeface="+mj-ea"/>
                <a:cs typeface="+mj-cs"/>
              </a:rPr>
              <a:t> (FB 3.x)</a:t>
            </a:r>
          </a:p>
        </p:txBody>
      </p:sp>
    </p:spTree>
    <p:extLst>
      <p:ext uri="{BB962C8B-B14F-4D97-AF65-F5344CB8AC3E}">
        <p14:creationId xmlns:p14="http://schemas.microsoft.com/office/powerpoint/2010/main" val="347334316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628650" y="745436"/>
            <a:ext cx="7886700" cy="3748140"/>
          </a:xfrm>
        </p:spPr>
        <p:txBody>
          <a:bodyPr/>
          <a:lstStyle/>
          <a:p>
            <a:pPr marL="0" indent="0">
              <a:buNone/>
            </a:pPr>
            <a:r>
              <a:rPr lang="it-IT" sz="2400" b="1" dirty="0" err="1"/>
              <a:t>Firebird</a:t>
            </a:r>
            <a:r>
              <a:rPr lang="it-IT" sz="2400" b="1" dirty="0"/>
              <a:t> 3.0</a:t>
            </a:r>
          </a:p>
          <a:p>
            <a:r>
              <a:rPr lang="it-IT" sz="2400" dirty="0"/>
              <a:t>Mark </a:t>
            </a:r>
            <a:r>
              <a:rPr lang="it-IT" sz="2400" dirty="0" err="1"/>
              <a:t>your</a:t>
            </a:r>
            <a:r>
              <a:rPr lang="it-IT" sz="2400" dirty="0"/>
              <a:t> PSQL </a:t>
            </a:r>
            <a:r>
              <a:rPr lang="it-IT" sz="2400" dirty="0" err="1"/>
              <a:t>functions</a:t>
            </a:r>
            <a:r>
              <a:rPr lang="it-IT" sz="2400" dirty="0"/>
              <a:t> </a:t>
            </a:r>
            <a:r>
              <a:rPr lang="it-IT" sz="2400" dirty="0" err="1"/>
              <a:t>which</a:t>
            </a:r>
            <a:r>
              <a:rPr lang="it-IT" sz="2400" dirty="0"/>
              <a:t> do </a:t>
            </a:r>
            <a:r>
              <a:rPr lang="it-IT" sz="2400" dirty="0" err="1"/>
              <a:t>not</a:t>
            </a:r>
            <a:r>
              <a:rPr lang="it-IT" sz="2400" dirty="0"/>
              <a:t> </a:t>
            </a:r>
            <a:r>
              <a:rPr lang="it-IT" sz="2400" dirty="0" err="1"/>
              <a:t>have</a:t>
            </a:r>
            <a:r>
              <a:rPr lang="it-IT" sz="2400" dirty="0"/>
              <a:t> </a:t>
            </a:r>
            <a:r>
              <a:rPr lang="it-IT" sz="2400" dirty="0" err="1"/>
              <a:t>parameters</a:t>
            </a:r>
            <a:r>
              <a:rPr lang="it-IT" sz="2400" dirty="0"/>
              <a:t> and </a:t>
            </a:r>
            <a:r>
              <a:rPr lang="it-IT" sz="2400" dirty="0" err="1"/>
              <a:t>return</a:t>
            </a:r>
            <a:r>
              <a:rPr lang="it-IT" sz="2400" dirty="0"/>
              <a:t> </a:t>
            </a:r>
            <a:r>
              <a:rPr lang="it-IT" sz="2400" dirty="0" err="1"/>
              <a:t>constant</a:t>
            </a:r>
            <a:r>
              <a:rPr lang="it-IT" sz="2400" dirty="0"/>
              <a:t> </a:t>
            </a:r>
            <a:r>
              <a:rPr lang="it-IT" sz="2400" dirty="0" err="1"/>
              <a:t>values</a:t>
            </a:r>
            <a:r>
              <a:rPr lang="it-IT" sz="2400" dirty="0"/>
              <a:t> with keyword </a:t>
            </a:r>
            <a:r>
              <a:rPr lang="it-IT" sz="2400" b="1" dirty="0"/>
              <a:t>DETERMINISTIC</a:t>
            </a:r>
            <a:r>
              <a:rPr lang="it-IT" sz="2400" dirty="0"/>
              <a:t>.</a:t>
            </a:r>
          </a:p>
          <a:p>
            <a:pPr marL="38100" indent="0">
              <a:buNone/>
            </a:pPr>
            <a:endParaRPr lang="it-IT" sz="2400" dirty="0"/>
          </a:p>
          <a:p>
            <a:r>
              <a:rPr lang="it-IT" sz="2400" dirty="0"/>
              <a:t>The </a:t>
            </a:r>
            <a:r>
              <a:rPr lang="it-IT" sz="2400" dirty="0" err="1"/>
              <a:t>deterministic</a:t>
            </a:r>
            <a:r>
              <a:rPr lang="it-IT" sz="2400" dirty="0"/>
              <a:t> </a:t>
            </a:r>
            <a:r>
              <a:rPr lang="it-IT" sz="2400" dirty="0" err="1"/>
              <a:t>functions</a:t>
            </a:r>
            <a:r>
              <a:rPr lang="it-IT" sz="2400" dirty="0"/>
              <a:t> are </a:t>
            </a:r>
            <a:r>
              <a:rPr lang="it-IT" sz="2400" dirty="0" err="1"/>
              <a:t>calculated</a:t>
            </a:r>
            <a:r>
              <a:rPr lang="it-IT" sz="2400" dirty="0"/>
              <a:t> and </a:t>
            </a:r>
            <a:r>
              <a:rPr lang="it-IT" sz="2400" dirty="0" err="1"/>
              <a:t>cached</a:t>
            </a:r>
            <a:r>
              <a:rPr lang="it-IT" sz="2400" dirty="0"/>
              <a:t> in the scope of the </a:t>
            </a:r>
            <a:r>
              <a:rPr lang="it-IT" sz="2400" dirty="0" err="1"/>
              <a:t>current</a:t>
            </a:r>
            <a:r>
              <a:rPr lang="it-IT" sz="2400" dirty="0"/>
              <a:t> </a:t>
            </a:r>
            <a:r>
              <a:rPr lang="it-IT" sz="2400" dirty="0" err="1"/>
              <a:t>query</a:t>
            </a:r>
            <a:r>
              <a:rPr lang="it-IT" sz="2400" dirty="0"/>
              <a:t>.</a:t>
            </a:r>
          </a:p>
        </p:txBody>
      </p:sp>
      <p:sp>
        <p:nvSpPr>
          <p:cNvPr id="6" name="Titolo 1">
            <a:extLst>
              <a:ext uri="{FF2B5EF4-FFF2-40B4-BE49-F238E27FC236}">
                <a16:creationId xmlns:a16="http://schemas.microsoft.com/office/drawing/2014/main" id="{DC8E0C93-8358-4B23-AB2E-5D02E46E8229}"/>
              </a:ext>
            </a:extLst>
          </p:cNvPr>
          <p:cNvSpPr txBox="1">
            <a:spLocks/>
          </p:cNvSpPr>
          <p:nvPr/>
        </p:nvSpPr>
        <p:spPr>
          <a:xfrm>
            <a:off x="0" y="0"/>
            <a:ext cx="9144000" cy="745436"/>
          </a:xfrm>
          <a:prstGeom prst="rect">
            <a:avLst/>
          </a:prstGeom>
          <a:solidFill>
            <a:srgbClr val="45818E"/>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a:solidFill>
                  <a:schemeClr val="bg1"/>
                </a:solidFill>
                <a:latin typeface="+mj-lt"/>
                <a:ea typeface="+mj-ea"/>
                <a:cs typeface="+mj-cs"/>
              </a:rPr>
              <a:t>PSQL</a:t>
            </a:r>
          </a:p>
        </p:txBody>
      </p:sp>
    </p:spTree>
    <p:extLst>
      <p:ext uri="{BB962C8B-B14F-4D97-AF65-F5344CB8AC3E}">
        <p14:creationId xmlns:p14="http://schemas.microsoft.com/office/powerpoint/2010/main" val="340577880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373769" y="745436"/>
            <a:ext cx="8349740" cy="2705762"/>
          </a:xfrm>
        </p:spPr>
        <p:txBody>
          <a:bodyPr>
            <a:noAutofit/>
          </a:bodyPr>
          <a:lstStyle/>
          <a:p>
            <a:pPr marL="0" indent="0">
              <a:buNone/>
            </a:pPr>
            <a:r>
              <a:rPr lang="it-IT" sz="2400" b="1" dirty="0" err="1"/>
              <a:t>Firebird</a:t>
            </a:r>
            <a:r>
              <a:rPr lang="it-IT" sz="2400" b="1" dirty="0"/>
              <a:t> 3.0</a:t>
            </a:r>
          </a:p>
          <a:p>
            <a:r>
              <a:rPr lang="it-IT" sz="2400" b="1" dirty="0"/>
              <a:t>Use </a:t>
            </a:r>
            <a:r>
              <a:rPr lang="it-IT" sz="2400" b="1" dirty="0" err="1">
                <a:solidFill>
                  <a:srgbClr val="45818E"/>
                </a:solidFill>
              </a:rPr>
              <a:t>analytical</a:t>
            </a:r>
            <a:r>
              <a:rPr lang="it-IT" sz="2400" b="1" dirty="0">
                <a:solidFill>
                  <a:srgbClr val="45818E"/>
                </a:solidFill>
              </a:rPr>
              <a:t> (</a:t>
            </a:r>
            <a:r>
              <a:rPr lang="it-IT" sz="2400" b="1" dirty="0" err="1">
                <a:solidFill>
                  <a:srgbClr val="45818E"/>
                </a:solidFill>
              </a:rPr>
              <a:t>window</a:t>
            </a:r>
            <a:r>
              <a:rPr lang="it-IT" sz="2400" b="1" dirty="0">
                <a:solidFill>
                  <a:srgbClr val="45818E"/>
                </a:solidFill>
              </a:rPr>
              <a:t>) </a:t>
            </a:r>
            <a:r>
              <a:rPr lang="it-IT" sz="2400" b="1" dirty="0" err="1">
                <a:solidFill>
                  <a:srgbClr val="45818E"/>
                </a:solidFill>
              </a:rPr>
              <a:t>functions</a:t>
            </a:r>
            <a:endParaRPr lang="it-IT" sz="2400" b="1" dirty="0">
              <a:solidFill>
                <a:srgbClr val="45818E"/>
              </a:solidFill>
            </a:endParaRPr>
          </a:p>
          <a:p>
            <a:r>
              <a:rPr lang="it-IT" sz="2400" dirty="0" err="1"/>
              <a:t>If</a:t>
            </a:r>
            <a:r>
              <a:rPr lang="it-IT" sz="2400" dirty="0"/>
              <a:t> </a:t>
            </a:r>
            <a:r>
              <a:rPr lang="it-IT" sz="2400" dirty="0" err="1"/>
              <a:t>you</a:t>
            </a:r>
            <a:r>
              <a:rPr lang="it-IT" sz="2400" dirty="0"/>
              <a:t> are </a:t>
            </a:r>
            <a:r>
              <a:rPr lang="it-IT" sz="2400" dirty="0" err="1"/>
              <a:t>running</a:t>
            </a:r>
            <a:r>
              <a:rPr lang="it-IT" sz="2400" dirty="0"/>
              <a:t> SELECT with </a:t>
            </a:r>
            <a:r>
              <a:rPr lang="it-IT" sz="2400" dirty="0" err="1"/>
              <a:t>simultaneous</a:t>
            </a:r>
            <a:r>
              <a:rPr lang="it-IT" sz="2400" dirty="0"/>
              <a:t> output of some </a:t>
            </a:r>
            <a:r>
              <a:rPr lang="it-IT" sz="2400" dirty="0" err="1"/>
              <a:t>column</a:t>
            </a:r>
            <a:r>
              <a:rPr lang="it-IT" sz="2400" dirty="0"/>
              <a:t> and </a:t>
            </a:r>
            <a:r>
              <a:rPr lang="it-IT" sz="2400" dirty="0" err="1"/>
              <a:t>aggregated</a:t>
            </a:r>
            <a:r>
              <a:rPr lang="it-IT" sz="2400" dirty="0"/>
              <a:t> </a:t>
            </a:r>
            <a:r>
              <a:rPr lang="it-IT" sz="2400" dirty="0" err="1"/>
              <a:t>function</a:t>
            </a:r>
            <a:r>
              <a:rPr lang="it-IT" sz="2400" dirty="0"/>
              <a:t> for </a:t>
            </a:r>
            <a:r>
              <a:rPr lang="it-IT" sz="2400" dirty="0" err="1"/>
              <a:t>it</a:t>
            </a:r>
            <a:r>
              <a:rPr lang="it-IT" sz="2400" dirty="0"/>
              <a:t>, use </a:t>
            </a:r>
            <a:r>
              <a:rPr lang="it-IT" sz="2400" dirty="0" err="1"/>
              <a:t>window</a:t>
            </a:r>
            <a:r>
              <a:rPr lang="it-IT" sz="2400" dirty="0"/>
              <a:t> (</a:t>
            </a:r>
            <a:r>
              <a:rPr lang="it-IT" sz="2400" dirty="0" err="1"/>
              <a:t>analytical</a:t>
            </a:r>
            <a:r>
              <a:rPr lang="it-IT" sz="2400" dirty="0"/>
              <a:t>) </a:t>
            </a:r>
            <a:r>
              <a:rPr lang="it-IT" sz="2400" dirty="0" err="1"/>
              <a:t>functions</a:t>
            </a:r>
            <a:endParaRPr lang="it-IT" sz="2400" dirty="0"/>
          </a:p>
          <a:p>
            <a:r>
              <a:rPr lang="it-IT" sz="2400" dirty="0" err="1"/>
              <a:t>it</a:t>
            </a:r>
            <a:r>
              <a:rPr lang="it-IT" sz="2400" dirty="0"/>
              <a:t> </a:t>
            </a:r>
            <a:r>
              <a:rPr lang="it-IT" sz="2400" dirty="0" err="1"/>
              <a:t>is</a:t>
            </a:r>
            <a:r>
              <a:rPr lang="it-IT" sz="2400" dirty="0"/>
              <a:t> </a:t>
            </a:r>
            <a:r>
              <a:rPr lang="it-IT" sz="2400" dirty="0" err="1"/>
              <a:t>faster</a:t>
            </a:r>
            <a:r>
              <a:rPr lang="it-IT" sz="2400" dirty="0"/>
              <a:t> </a:t>
            </a:r>
            <a:r>
              <a:rPr lang="it-IT" sz="2400" dirty="0" err="1"/>
              <a:t>than</a:t>
            </a:r>
            <a:r>
              <a:rPr lang="it-IT" sz="2400" dirty="0"/>
              <a:t> the </a:t>
            </a:r>
            <a:r>
              <a:rPr lang="it-IT" sz="2400" dirty="0" err="1"/>
              <a:t>subquery</a:t>
            </a:r>
            <a:r>
              <a:rPr lang="it-IT" sz="2400" dirty="0"/>
              <a:t> or 2 </a:t>
            </a:r>
            <a:r>
              <a:rPr lang="it-IT" sz="2400" dirty="0" err="1"/>
              <a:t>queries</a:t>
            </a:r>
            <a:endParaRPr lang="it-IT" sz="2400" dirty="0"/>
          </a:p>
          <a:p>
            <a:pPr marL="38100" indent="0">
              <a:buNone/>
            </a:pPr>
            <a:endParaRPr lang="it-IT" sz="2400" dirty="0">
              <a:effectLst/>
            </a:endParaRPr>
          </a:p>
        </p:txBody>
      </p:sp>
      <p:sp>
        <p:nvSpPr>
          <p:cNvPr id="4" name="CasellaDiTesto 3"/>
          <p:cNvSpPr txBox="1"/>
          <p:nvPr/>
        </p:nvSpPr>
        <p:spPr>
          <a:xfrm>
            <a:off x="5215467" y="3674534"/>
            <a:ext cx="3299883" cy="253916"/>
          </a:xfrm>
          <a:prstGeom prst="rect">
            <a:avLst/>
          </a:prstGeom>
          <a:noFill/>
        </p:spPr>
        <p:txBody>
          <a:bodyPr wrap="square" rtlCol="0">
            <a:spAutoFit/>
          </a:bodyPr>
          <a:lstStyle/>
          <a:p>
            <a:endParaRPr lang="it-IT" sz="1050" dirty="0"/>
          </a:p>
        </p:txBody>
      </p:sp>
      <p:sp>
        <p:nvSpPr>
          <p:cNvPr id="7" name="CasellaDiTesto 6"/>
          <p:cNvSpPr txBox="1"/>
          <p:nvPr/>
        </p:nvSpPr>
        <p:spPr>
          <a:xfrm>
            <a:off x="373769" y="3820983"/>
            <a:ext cx="3562350" cy="577081"/>
          </a:xfrm>
          <a:prstGeom prst="rect">
            <a:avLst/>
          </a:prstGeom>
          <a:noFill/>
        </p:spPr>
        <p:txBody>
          <a:bodyPr wrap="square" rtlCol="0">
            <a:spAutoFit/>
          </a:bodyPr>
          <a:lstStyle/>
          <a:p>
            <a:r>
              <a:rPr lang="en-US" sz="1050" dirty="0"/>
              <a:t>SELECT id, department, salary, salary / </a:t>
            </a:r>
          </a:p>
          <a:p>
            <a:r>
              <a:rPr lang="en-US" sz="1050" dirty="0"/>
              <a:t>(select sum(salary) from employee) percentage</a:t>
            </a:r>
          </a:p>
          <a:p>
            <a:r>
              <a:rPr lang="en-US" sz="1050" dirty="0"/>
              <a:t>FROM employee</a:t>
            </a:r>
            <a:endParaRPr lang="it-IT" sz="1050" dirty="0"/>
          </a:p>
        </p:txBody>
      </p:sp>
      <p:sp>
        <p:nvSpPr>
          <p:cNvPr id="11" name="CasellaDiTesto 10"/>
          <p:cNvSpPr txBox="1"/>
          <p:nvPr/>
        </p:nvSpPr>
        <p:spPr>
          <a:xfrm>
            <a:off x="5874987" y="3820983"/>
            <a:ext cx="2963333" cy="577081"/>
          </a:xfrm>
          <a:prstGeom prst="rect">
            <a:avLst/>
          </a:prstGeom>
          <a:noFill/>
        </p:spPr>
        <p:txBody>
          <a:bodyPr wrap="square" rtlCol="0">
            <a:spAutoFit/>
          </a:bodyPr>
          <a:lstStyle/>
          <a:p>
            <a:r>
              <a:rPr lang="en-US" sz="1050" dirty="0"/>
              <a:t>SELECT id, department, salary, salary / </a:t>
            </a:r>
          </a:p>
          <a:p>
            <a:r>
              <a:rPr lang="en-US" sz="1050" dirty="0"/>
              <a:t>sum(salary) OVER () percentage </a:t>
            </a:r>
          </a:p>
          <a:p>
            <a:r>
              <a:rPr lang="en-US" sz="1050" dirty="0"/>
              <a:t>FROM employee</a:t>
            </a:r>
            <a:endParaRPr lang="it-IT" sz="1050" dirty="0"/>
          </a:p>
        </p:txBody>
      </p:sp>
      <p:cxnSp>
        <p:nvCxnSpPr>
          <p:cNvPr id="13" name="Connettore 2 12"/>
          <p:cNvCxnSpPr/>
          <p:nvPr/>
        </p:nvCxnSpPr>
        <p:spPr>
          <a:xfrm>
            <a:off x="4012319" y="4167231"/>
            <a:ext cx="165946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Titolo 1">
            <a:extLst>
              <a:ext uri="{FF2B5EF4-FFF2-40B4-BE49-F238E27FC236}">
                <a16:creationId xmlns:a16="http://schemas.microsoft.com/office/drawing/2014/main" id="{B82280B7-055E-47F0-9C3C-58538A38010F}"/>
              </a:ext>
            </a:extLst>
          </p:cNvPr>
          <p:cNvSpPr txBox="1">
            <a:spLocks/>
          </p:cNvSpPr>
          <p:nvPr/>
        </p:nvSpPr>
        <p:spPr>
          <a:xfrm>
            <a:off x="0" y="0"/>
            <a:ext cx="9144000" cy="745436"/>
          </a:xfrm>
          <a:prstGeom prst="rect">
            <a:avLst/>
          </a:prstGeom>
          <a:solidFill>
            <a:srgbClr val="45818E"/>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err="1">
                <a:solidFill>
                  <a:schemeClr val="bg1"/>
                </a:solidFill>
                <a:latin typeface="+mj-lt"/>
                <a:ea typeface="+mj-ea"/>
                <a:cs typeface="+mj-cs"/>
              </a:rPr>
              <a:t>Analytical</a:t>
            </a:r>
            <a:r>
              <a:rPr lang="it-IT" sz="4200" b="0" i="1" kern="1200" dirty="0">
                <a:solidFill>
                  <a:schemeClr val="bg1"/>
                </a:solidFill>
                <a:latin typeface="+mj-lt"/>
                <a:ea typeface="+mj-ea"/>
                <a:cs typeface="+mj-cs"/>
              </a:rPr>
              <a:t> </a:t>
            </a:r>
            <a:r>
              <a:rPr lang="it-IT" sz="4200" b="0" i="1" kern="1200" dirty="0" err="1">
                <a:solidFill>
                  <a:schemeClr val="bg1"/>
                </a:solidFill>
                <a:latin typeface="+mj-lt"/>
                <a:ea typeface="+mj-ea"/>
                <a:cs typeface="+mj-cs"/>
              </a:rPr>
              <a:t>functions</a:t>
            </a:r>
            <a:endParaRPr lang="it-IT" sz="4200" b="0" i="1" kern="1200" dirty="0">
              <a:solidFill>
                <a:schemeClr val="bg1"/>
              </a:solidFill>
              <a:latin typeface="+mj-lt"/>
              <a:ea typeface="+mj-ea"/>
              <a:cs typeface="+mj-cs"/>
            </a:endParaRPr>
          </a:p>
        </p:txBody>
      </p:sp>
    </p:spTree>
    <p:extLst>
      <p:ext uri="{BB962C8B-B14F-4D97-AF65-F5344CB8AC3E}">
        <p14:creationId xmlns:p14="http://schemas.microsoft.com/office/powerpoint/2010/main" val="115086802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367094" y="745436"/>
            <a:ext cx="8369763" cy="3748140"/>
          </a:xfrm>
        </p:spPr>
        <p:txBody>
          <a:bodyPr/>
          <a:lstStyle/>
          <a:p>
            <a:r>
              <a:rPr lang="it-IT" sz="2400" dirty="0"/>
              <a:t>Use </a:t>
            </a:r>
            <a:r>
              <a:rPr lang="it-IT" sz="2400" b="1" dirty="0" err="1">
                <a:solidFill>
                  <a:srgbClr val="45818E"/>
                </a:solidFill>
              </a:rPr>
              <a:t>switch</a:t>
            </a:r>
            <a:r>
              <a:rPr lang="it-IT" sz="2400" b="1" dirty="0">
                <a:solidFill>
                  <a:srgbClr val="45818E"/>
                </a:solidFill>
              </a:rPr>
              <a:t> -se </a:t>
            </a:r>
            <a:r>
              <a:rPr lang="it-IT" sz="2400" dirty="0"/>
              <a:t>for </a:t>
            </a:r>
            <a:r>
              <a:rPr lang="it-IT" sz="2400" dirty="0" err="1"/>
              <a:t>gbak</a:t>
            </a:r>
            <a:endParaRPr lang="it-IT" sz="2400" dirty="0"/>
          </a:p>
          <a:p>
            <a:pPr lvl="1"/>
            <a:r>
              <a:rPr lang="en-US" dirty="0"/>
              <a:t>Use switch </a:t>
            </a:r>
            <a:r>
              <a:rPr lang="en-US" i="1" dirty="0"/>
              <a:t>–se </a:t>
            </a:r>
            <a:r>
              <a:rPr lang="en-US" dirty="0"/>
              <a:t>to increase </a:t>
            </a:r>
            <a:r>
              <a:rPr lang="en-US" dirty="0" err="1"/>
              <a:t>gbak</a:t>
            </a:r>
            <a:r>
              <a:rPr lang="en-US" dirty="0"/>
              <a:t> backup and/or restore speed up to 20%</a:t>
            </a:r>
          </a:p>
          <a:p>
            <a:pPr marL="342900" lvl="1" indent="0">
              <a:buNone/>
            </a:pPr>
            <a:endParaRPr lang="en-US" dirty="0"/>
          </a:p>
          <a:p>
            <a:pPr marL="342900" lvl="1" indent="0">
              <a:buNone/>
            </a:pPr>
            <a:r>
              <a:rPr lang="en-US" sz="2000" dirty="0" err="1">
                <a:latin typeface="Courier New" panose="02070309020205020404" pitchFamily="49" charset="0"/>
                <a:cs typeface="Courier New" panose="02070309020205020404" pitchFamily="49" charset="0"/>
              </a:rPr>
              <a:t>gbak</a:t>
            </a:r>
            <a:r>
              <a:rPr lang="en-US" sz="2000" dirty="0">
                <a:latin typeface="Courier New" panose="02070309020205020404" pitchFamily="49" charset="0"/>
                <a:cs typeface="Courier New" panose="02070309020205020404" pitchFamily="49" charset="0"/>
              </a:rPr>
              <a:t> -b -g -se </a:t>
            </a:r>
            <a:r>
              <a:rPr lang="en-US" sz="2000" dirty="0" err="1">
                <a:latin typeface="Courier New" panose="02070309020205020404" pitchFamily="49" charset="0"/>
                <a:cs typeface="Courier New" panose="02070309020205020404" pitchFamily="49" charset="0"/>
              </a:rPr>
              <a:t>service_mgr</a:t>
            </a:r>
            <a:r>
              <a:rPr lang="en-US" sz="2000" dirty="0">
                <a:latin typeface="Courier New" panose="02070309020205020404" pitchFamily="49" charset="0"/>
                <a:cs typeface="Courier New" panose="02070309020205020404" pitchFamily="49" charset="0"/>
              </a:rPr>
              <a:t> c:\db\data.fdb   	e:\backup\data.fbk</a:t>
            </a:r>
            <a:endParaRPr lang="it-IT" sz="2000" dirty="0">
              <a:latin typeface="Courier New" panose="02070309020205020404" pitchFamily="49" charset="0"/>
              <a:cs typeface="Courier New" panose="02070309020205020404" pitchFamily="49" charset="0"/>
            </a:endParaRPr>
          </a:p>
        </p:txBody>
      </p:sp>
      <p:sp>
        <p:nvSpPr>
          <p:cNvPr id="6" name="Titolo 1">
            <a:extLst>
              <a:ext uri="{FF2B5EF4-FFF2-40B4-BE49-F238E27FC236}">
                <a16:creationId xmlns:a16="http://schemas.microsoft.com/office/drawing/2014/main" id="{FC5FA968-FEC3-43FB-8B9A-01F3E9B429C6}"/>
              </a:ext>
            </a:extLst>
          </p:cNvPr>
          <p:cNvSpPr txBox="1">
            <a:spLocks/>
          </p:cNvSpPr>
          <p:nvPr/>
        </p:nvSpPr>
        <p:spPr>
          <a:xfrm>
            <a:off x="0" y="0"/>
            <a:ext cx="9144000" cy="745436"/>
          </a:xfrm>
          <a:prstGeom prst="rect">
            <a:avLst/>
          </a:prstGeom>
          <a:solidFill>
            <a:srgbClr val="45818E"/>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err="1">
                <a:solidFill>
                  <a:schemeClr val="bg1"/>
                </a:solidFill>
                <a:latin typeface="+mj-lt"/>
                <a:ea typeface="+mj-ea"/>
                <a:cs typeface="+mj-cs"/>
              </a:rPr>
              <a:t>gbak</a:t>
            </a:r>
            <a:endParaRPr lang="it-IT" sz="4200" b="0" i="1" kern="1200" dirty="0">
              <a:solidFill>
                <a:schemeClr val="bg1"/>
              </a:solidFill>
              <a:latin typeface="+mj-lt"/>
              <a:ea typeface="+mj-ea"/>
              <a:cs typeface="+mj-cs"/>
            </a:endParaRPr>
          </a:p>
        </p:txBody>
      </p:sp>
    </p:spTree>
    <p:extLst>
      <p:ext uri="{BB962C8B-B14F-4D97-AF65-F5344CB8AC3E}">
        <p14:creationId xmlns:p14="http://schemas.microsoft.com/office/powerpoint/2010/main" val="362530270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lstStyle/>
          <a:p>
            <a:r>
              <a:rPr lang="it-IT" sz="2400" b="1" dirty="0">
                <a:solidFill>
                  <a:srgbClr val="45818E"/>
                </a:solidFill>
              </a:rPr>
              <a:t>WHERE CURRENT OF</a:t>
            </a:r>
          </a:p>
          <a:p>
            <a:r>
              <a:rPr lang="it-IT" sz="2400" dirty="0"/>
              <a:t>The </a:t>
            </a:r>
            <a:r>
              <a:rPr lang="it-IT" sz="2400" dirty="0" err="1"/>
              <a:t>fastest</a:t>
            </a:r>
            <a:r>
              <a:rPr lang="it-IT" sz="2400" dirty="0"/>
              <a:t> way to </a:t>
            </a:r>
            <a:r>
              <a:rPr lang="it-IT" sz="2400" dirty="0" err="1"/>
              <a:t>process</a:t>
            </a:r>
            <a:r>
              <a:rPr lang="it-IT" sz="2400" dirty="0"/>
              <a:t> </a:t>
            </a:r>
            <a:r>
              <a:rPr lang="it-IT" sz="2400" dirty="0" err="1"/>
              <a:t>records</a:t>
            </a:r>
            <a:r>
              <a:rPr lang="it-IT" sz="2400" dirty="0"/>
              <a:t> </a:t>
            </a:r>
            <a:r>
              <a:rPr lang="it-IT" sz="2400" dirty="0" err="1"/>
              <a:t>fetched</a:t>
            </a:r>
            <a:r>
              <a:rPr lang="it-IT" sz="2400" dirty="0"/>
              <a:t> by the </a:t>
            </a:r>
            <a:r>
              <a:rPr lang="it-IT" sz="2400" dirty="0" err="1"/>
              <a:t>cursor</a:t>
            </a:r>
            <a:r>
              <a:rPr lang="it-IT" sz="2400" dirty="0"/>
              <a:t> in PSQL </a:t>
            </a:r>
            <a:r>
              <a:rPr lang="it-IT" sz="2400" dirty="0" err="1"/>
              <a:t>is</a:t>
            </a:r>
            <a:r>
              <a:rPr lang="it-IT" sz="2400" dirty="0"/>
              <a:t> the </a:t>
            </a:r>
            <a:r>
              <a:rPr lang="it-IT" sz="2400" dirty="0" err="1"/>
              <a:t>clause</a:t>
            </a:r>
            <a:r>
              <a:rPr lang="it-IT" sz="2400" dirty="0"/>
              <a:t> </a:t>
            </a:r>
          </a:p>
          <a:p>
            <a:pPr marL="0" indent="0">
              <a:buNone/>
            </a:pPr>
            <a:r>
              <a:rPr lang="it-IT" sz="2400" i="1" dirty="0"/>
              <a:t>	</a:t>
            </a:r>
            <a:r>
              <a:rPr lang="it-IT" sz="2000" i="1" dirty="0" err="1">
                <a:latin typeface="Courier New" panose="02070309020205020404" pitchFamily="49" charset="0"/>
                <a:cs typeface="Courier New" panose="02070309020205020404" pitchFamily="49" charset="0"/>
              </a:rPr>
              <a:t>where</a:t>
            </a:r>
            <a:r>
              <a:rPr lang="it-IT" sz="2000" i="1" dirty="0">
                <a:latin typeface="Courier New" panose="02070309020205020404" pitchFamily="49" charset="0"/>
                <a:cs typeface="Courier New" panose="02070309020205020404" pitchFamily="49" charset="0"/>
              </a:rPr>
              <a:t> </a:t>
            </a:r>
            <a:r>
              <a:rPr lang="it-IT" sz="2000" i="1" dirty="0" err="1">
                <a:latin typeface="Courier New" panose="02070309020205020404" pitchFamily="49" charset="0"/>
                <a:cs typeface="Courier New" panose="02070309020205020404" pitchFamily="49" charset="0"/>
              </a:rPr>
              <a:t>current</a:t>
            </a:r>
            <a:r>
              <a:rPr lang="it-IT" sz="2000" i="1" dirty="0">
                <a:latin typeface="Courier New" panose="02070309020205020404" pitchFamily="49" charset="0"/>
                <a:cs typeface="Courier New" panose="02070309020205020404" pitchFamily="49" charset="0"/>
              </a:rPr>
              <a:t> of &lt;&gt;</a:t>
            </a:r>
          </a:p>
          <a:p>
            <a:pPr marL="0" indent="0">
              <a:buNone/>
            </a:pPr>
            <a:r>
              <a:rPr lang="it-IT" sz="2400" dirty="0" err="1"/>
              <a:t>It</a:t>
            </a:r>
            <a:r>
              <a:rPr lang="it-IT" sz="2400" dirty="0"/>
              <a:t> </a:t>
            </a:r>
            <a:r>
              <a:rPr lang="it-IT" sz="2400" dirty="0" err="1"/>
              <a:t>is</a:t>
            </a:r>
            <a:r>
              <a:rPr lang="it-IT" sz="2400" dirty="0"/>
              <a:t> </a:t>
            </a:r>
            <a:r>
              <a:rPr lang="it-IT" sz="2400" dirty="0" err="1"/>
              <a:t>faster</a:t>
            </a:r>
            <a:r>
              <a:rPr lang="it-IT" sz="2400" dirty="0"/>
              <a:t> </a:t>
            </a:r>
            <a:r>
              <a:rPr lang="it-IT" sz="2400" dirty="0" err="1"/>
              <a:t>than</a:t>
            </a:r>
            <a:r>
              <a:rPr lang="it-IT" sz="2400" dirty="0"/>
              <a:t> </a:t>
            </a:r>
          </a:p>
          <a:p>
            <a:pPr marL="0" indent="0">
              <a:buNone/>
            </a:pPr>
            <a:r>
              <a:rPr lang="it-IT" sz="2000" i="1" dirty="0">
                <a:latin typeface="Courier New" panose="02070309020205020404" pitchFamily="49" charset="0"/>
                <a:cs typeface="Courier New" panose="02070309020205020404" pitchFamily="49" charset="0"/>
              </a:rPr>
              <a:t>	</a:t>
            </a:r>
            <a:r>
              <a:rPr lang="it-IT" sz="2000" i="1" dirty="0" err="1">
                <a:latin typeface="Courier New" panose="02070309020205020404" pitchFamily="49" charset="0"/>
                <a:cs typeface="Courier New" panose="02070309020205020404" pitchFamily="49" charset="0"/>
              </a:rPr>
              <a:t>where</a:t>
            </a:r>
            <a:r>
              <a:rPr lang="it-IT" sz="2000" i="1" dirty="0">
                <a:latin typeface="Courier New" panose="02070309020205020404" pitchFamily="49" charset="0"/>
                <a:cs typeface="Courier New" panose="02070309020205020404" pitchFamily="49" charset="0"/>
              </a:rPr>
              <a:t> </a:t>
            </a:r>
            <a:r>
              <a:rPr lang="it-IT" sz="2000" i="1" dirty="0" err="1">
                <a:latin typeface="Courier New" panose="02070309020205020404" pitchFamily="49" charset="0"/>
                <a:cs typeface="Courier New" panose="02070309020205020404" pitchFamily="49" charset="0"/>
              </a:rPr>
              <a:t>rb$db_key</a:t>
            </a:r>
            <a:r>
              <a:rPr lang="it-IT" sz="2000" i="1" dirty="0">
                <a:latin typeface="Courier New" panose="02070309020205020404" pitchFamily="49" charset="0"/>
                <a:cs typeface="Courier New" panose="02070309020205020404" pitchFamily="49" charset="0"/>
              </a:rPr>
              <a:t> = :</a:t>
            </a:r>
            <a:r>
              <a:rPr lang="it-IT" sz="2000" i="1" dirty="0" err="1">
                <a:latin typeface="Courier New" panose="02070309020205020404" pitchFamily="49" charset="0"/>
                <a:cs typeface="Courier New" panose="02070309020205020404" pitchFamily="49" charset="0"/>
              </a:rPr>
              <a:t>v_db_key</a:t>
            </a:r>
            <a:endParaRPr lang="it-IT" sz="2000" i="1" dirty="0">
              <a:latin typeface="Courier New" panose="02070309020205020404" pitchFamily="49" charset="0"/>
              <a:cs typeface="Courier New" panose="02070309020205020404" pitchFamily="49" charset="0"/>
            </a:endParaRPr>
          </a:p>
          <a:p>
            <a:pPr marL="0" indent="0">
              <a:buNone/>
            </a:pPr>
            <a:r>
              <a:rPr lang="it-IT" sz="2400" dirty="0"/>
              <a:t>and </a:t>
            </a:r>
            <a:r>
              <a:rPr lang="it-IT" sz="2400" dirty="0" err="1"/>
              <a:t>much</a:t>
            </a:r>
            <a:r>
              <a:rPr lang="it-IT" sz="2400" dirty="0"/>
              <a:t> </a:t>
            </a:r>
            <a:r>
              <a:rPr lang="it-IT" sz="2400" dirty="0" err="1"/>
              <a:t>faster</a:t>
            </a:r>
            <a:r>
              <a:rPr lang="it-IT" sz="2400" dirty="0"/>
              <a:t> </a:t>
            </a:r>
            <a:r>
              <a:rPr lang="it-IT" sz="2400" dirty="0" err="1"/>
              <a:t>than</a:t>
            </a:r>
            <a:r>
              <a:rPr lang="it-IT" sz="2400" dirty="0"/>
              <a:t> </a:t>
            </a:r>
            <a:r>
              <a:rPr lang="it-IT" sz="2400" dirty="0" err="1"/>
              <a:t>search</a:t>
            </a:r>
            <a:r>
              <a:rPr lang="it-IT" sz="2400" dirty="0"/>
              <a:t> with a </a:t>
            </a:r>
            <a:r>
              <a:rPr lang="it-IT" sz="2400" dirty="0" err="1"/>
              <a:t>primary</a:t>
            </a:r>
            <a:r>
              <a:rPr lang="it-IT" sz="2400" dirty="0"/>
              <a:t> or </a:t>
            </a:r>
            <a:r>
              <a:rPr lang="it-IT" sz="2400" dirty="0" err="1"/>
              <a:t>unique</a:t>
            </a:r>
            <a:r>
              <a:rPr lang="it-IT" sz="2400" dirty="0"/>
              <a:t> </a:t>
            </a:r>
            <a:r>
              <a:rPr lang="it-IT" sz="2400" dirty="0" err="1"/>
              <a:t>key</a:t>
            </a:r>
            <a:r>
              <a:rPr lang="it-IT" sz="2400" dirty="0"/>
              <a:t>. </a:t>
            </a:r>
          </a:p>
        </p:txBody>
      </p:sp>
      <p:sp>
        <p:nvSpPr>
          <p:cNvPr id="6" name="Titolo 1">
            <a:extLst>
              <a:ext uri="{FF2B5EF4-FFF2-40B4-BE49-F238E27FC236}">
                <a16:creationId xmlns:a16="http://schemas.microsoft.com/office/drawing/2014/main" id="{9A9EA448-7C8E-4A0D-AC58-BF514F71DE7F}"/>
              </a:ext>
            </a:extLst>
          </p:cNvPr>
          <p:cNvSpPr txBox="1">
            <a:spLocks/>
          </p:cNvSpPr>
          <p:nvPr/>
        </p:nvSpPr>
        <p:spPr>
          <a:xfrm>
            <a:off x="0" y="0"/>
            <a:ext cx="9144000" cy="745436"/>
          </a:xfrm>
          <a:prstGeom prst="rect">
            <a:avLst/>
          </a:prstGeom>
          <a:solidFill>
            <a:srgbClr val="45818E"/>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a:solidFill>
                  <a:schemeClr val="bg1"/>
                </a:solidFill>
                <a:latin typeface="+mj-lt"/>
                <a:ea typeface="+mj-ea"/>
                <a:cs typeface="+mj-cs"/>
              </a:rPr>
              <a:t>Long record chains</a:t>
            </a:r>
          </a:p>
        </p:txBody>
      </p:sp>
    </p:spTree>
    <p:extLst>
      <p:ext uri="{BB962C8B-B14F-4D97-AF65-F5344CB8AC3E}">
        <p14:creationId xmlns:p14="http://schemas.microsoft.com/office/powerpoint/2010/main" val="34892366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545466" y="755230"/>
            <a:ext cx="7886700" cy="3748140"/>
          </a:xfrm>
        </p:spPr>
        <p:txBody>
          <a:bodyPr/>
          <a:lstStyle/>
          <a:p>
            <a:r>
              <a:rPr lang="it-IT" sz="2400" b="1" dirty="0">
                <a:solidFill>
                  <a:srgbClr val="E06666"/>
                </a:solidFill>
              </a:rPr>
              <a:t>Use RAID 10</a:t>
            </a:r>
          </a:p>
          <a:p>
            <a:pPr lvl="1"/>
            <a:r>
              <a:rPr lang="it-IT" dirty="0" err="1"/>
              <a:t>If</a:t>
            </a:r>
            <a:r>
              <a:rPr lang="it-IT" dirty="0"/>
              <a:t> </a:t>
            </a:r>
            <a:r>
              <a:rPr lang="it-IT" dirty="0" err="1"/>
              <a:t>you</a:t>
            </a:r>
            <a:r>
              <a:rPr lang="it-IT" dirty="0"/>
              <a:t> use RAID1 or RAID5, </a:t>
            </a:r>
            <a:r>
              <a:rPr lang="it-IT" dirty="0" err="1"/>
              <a:t>consider</a:t>
            </a:r>
            <a:r>
              <a:rPr lang="it-IT" dirty="0"/>
              <a:t> RAID10</a:t>
            </a:r>
          </a:p>
          <a:p>
            <a:pPr lvl="1"/>
            <a:r>
              <a:rPr lang="it-IT" dirty="0"/>
              <a:t>RAID10 </a:t>
            </a:r>
            <a:r>
              <a:rPr lang="it-IT" dirty="0" err="1"/>
              <a:t>it</a:t>
            </a:r>
            <a:r>
              <a:rPr lang="it-IT" dirty="0"/>
              <a:t> </a:t>
            </a:r>
            <a:r>
              <a:rPr lang="it-IT" dirty="0" err="1"/>
              <a:t>is</a:t>
            </a:r>
            <a:r>
              <a:rPr lang="it-IT" dirty="0"/>
              <a:t> 15-25% </a:t>
            </a:r>
            <a:r>
              <a:rPr lang="it-IT" dirty="0" err="1"/>
              <a:t>faster</a:t>
            </a:r>
            <a:r>
              <a:rPr lang="it-IT" dirty="0"/>
              <a:t>.</a:t>
            </a:r>
          </a:p>
          <a:p>
            <a:pPr marL="0" indent="0">
              <a:buNone/>
            </a:pPr>
            <a:endParaRPr lang="it-IT" dirty="0"/>
          </a:p>
          <a:p>
            <a:pPr marL="0" indent="0">
              <a:buNone/>
            </a:pPr>
            <a:endParaRPr lang="it-IT" dirty="0"/>
          </a:p>
          <a:p>
            <a:pPr marL="0" indent="0">
              <a:buNone/>
            </a:pPr>
            <a:endParaRPr lang="it-IT" dirty="0"/>
          </a:p>
        </p:txBody>
      </p:sp>
      <p:pic>
        <p:nvPicPr>
          <p:cNvPr id="4" name="Immagine 3"/>
          <p:cNvPicPr>
            <a:picLocks noChangeAspect="1"/>
          </p:cNvPicPr>
          <p:nvPr/>
        </p:nvPicPr>
        <p:blipFill>
          <a:blip r:embed="rId3"/>
          <a:stretch>
            <a:fillRect/>
          </a:stretch>
        </p:blipFill>
        <p:spPr>
          <a:xfrm>
            <a:off x="204481" y="2681037"/>
            <a:ext cx="4284335" cy="1572905"/>
          </a:xfrm>
          <a:prstGeom prst="rect">
            <a:avLst/>
          </a:prstGeom>
        </p:spPr>
      </p:pic>
      <p:pic>
        <p:nvPicPr>
          <p:cNvPr id="6" name="Immagine 5"/>
          <p:cNvPicPr>
            <a:picLocks noChangeAspect="1"/>
          </p:cNvPicPr>
          <p:nvPr/>
        </p:nvPicPr>
        <p:blipFill>
          <a:blip r:embed="rId4"/>
          <a:stretch>
            <a:fillRect/>
          </a:stretch>
        </p:blipFill>
        <p:spPr>
          <a:xfrm>
            <a:off x="4653269" y="2682317"/>
            <a:ext cx="4286250" cy="1571625"/>
          </a:xfrm>
          <a:prstGeom prst="rect">
            <a:avLst/>
          </a:prstGeom>
        </p:spPr>
      </p:pic>
      <p:sp>
        <p:nvSpPr>
          <p:cNvPr id="9" name="Titolo 1">
            <a:extLst>
              <a:ext uri="{FF2B5EF4-FFF2-40B4-BE49-F238E27FC236}">
                <a16:creationId xmlns:a16="http://schemas.microsoft.com/office/drawing/2014/main" id="{D7A0F442-86C1-483B-BE6A-C0C8BB3E9206}"/>
              </a:ext>
            </a:extLst>
          </p:cNvPr>
          <p:cNvSpPr>
            <a:spLocks noGrp="1"/>
          </p:cNvSpPr>
          <p:nvPr>
            <p:ph type="title"/>
          </p:nvPr>
        </p:nvSpPr>
        <p:spPr>
          <a:xfrm>
            <a:off x="0" y="0"/>
            <a:ext cx="9144000" cy="745436"/>
          </a:xfrm>
          <a:solidFill>
            <a:srgbClr val="E06666"/>
          </a:solidFill>
        </p:spPr>
        <p:txBody>
          <a:bodyPr>
            <a:normAutofit fontScale="90000"/>
          </a:bodyPr>
          <a:lstStyle/>
          <a:p>
            <a:pPr algn="ctr"/>
            <a:r>
              <a:rPr lang="it-IT" sz="4200" b="0" i="1" kern="1200" dirty="0">
                <a:solidFill>
                  <a:schemeClr val="bg1"/>
                </a:solidFill>
                <a:latin typeface="+mj-lt"/>
                <a:ea typeface="+mj-ea"/>
                <a:cs typeface="+mj-cs"/>
              </a:rPr>
              <a:t>RAID</a:t>
            </a:r>
          </a:p>
        </p:txBody>
      </p:sp>
    </p:spTree>
    <p:extLst>
      <p:ext uri="{BB962C8B-B14F-4D97-AF65-F5344CB8AC3E}">
        <p14:creationId xmlns:p14="http://schemas.microsoft.com/office/powerpoint/2010/main" val="31752006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lstStyle/>
          <a:p>
            <a:r>
              <a:rPr lang="it-IT" sz="2400" b="1" dirty="0" err="1">
                <a:solidFill>
                  <a:srgbClr val="45818E"/>
                </a:solidFill>
              </a:rPr>
              <a:t>Avoid</a:t>
            </a:r>
            <a:r>
              <a:rPr lang="it-IT" sz="2400" b="1" dirty="0">
                <a:solidFill>
                  <a:srgbClr val="45818E"/>
                </a:solidFill>
              </a:rPr>
              <a:t> </a:t>
            </a:r>
            <a:r>
              <a:rPr lang="it-IT" sz="2400" b="1" dirty="0" err="1">
                <a:solidFill>
                  <a:srgbClr val="45818E"/>
                </a:solidFill>
              </a:rPr>
              <a:t>often</a:t>
            </a:r>
            <a:r>
              <a:rPr lang="it-IT" sz="2400" b="1" dirty="0">
                <a:solidFill>
                  <a:srgbClr val="45818E"/>
                </a:solidFill>
              </a:rPr>
              <a:t> </a:t>
            </a:r>
            <a:r>
              <a:rPr lang="it-IT" sz="2400" b="1" dirty="0" err="1">
                <a:solidFill>
                  <a:srgbClr val="45818E"/>
                </a:solidFill>
              </a:rPr>
              <a:t>queries</a:t>
            </a:r>
            <a:r>
              <a:rPr lang="it-IT" sz="2400" b="1" dirty="0">
                <a:solidFill>
                  <a:srgbClr val="45818E"/>
                </a:solidFill>
              </a:rPr>
              <a:t> to </a:t>
            </a:r>
            <a:r>
              <a:rPr lang="it-IT" sz="2400" b="1" dirty="0" err="1">
                <a:solidFill>
                  <a:srgbClr val="45818E"/>
                </a:solidFill>
              </a:rPr>
              <a:t>monitoring</a:t>
            </a:r>
            <a:r>
              <a:rPr lang="it-IT" sz="2400" b="1" dirty="0">
                <a:solidFill>
                  <a:srgbClr val="45818E"/>
                </a:solidFill>
              </a:rPr>
              <a:t> </a:t>
            </a:r>
            <a:r>
              <a:rPr lang="it-IT" sz="2400" b="1" dirty="0" err="1">
                <a:solidFill>
                  <a:srgbClr val="45818E"/>
                </a:solidFill>
              </a:rPr>
              <a:t>tables</a:t>
            </a:r>
            <a:endParaRPr lang="it-IT" sz="2400" b="1" dirty="0">
              <a:solidFill>
                <a:srgbClr val="45818E"/>
              </a:solidFill>
            </a:endParaRPr>
          </a:p>
          <a:p>
            <a:pPr lvl="1"/>
            <a:r>
              <a:rPr lang="it-IT" dirty="0" err="1"/>
              <a:t>Don't</a:t>
            </a:r>
            <a:r>
              <a:rPr lang="it-IT" dirty="0"/>
              <a:t> </a:t>
            </a:r>
            <a:r>
              <a:rPr lang="it-IT" dirty="0" err="1"/>
              <a:t>run</a:t>
            </a:r>
            <a:r>
              <a:rPr lang="it-IT" dirty="0"/>
              <a:t> </a:t>
            </a:r>
            <a:r>
              <a:rPr lang="it-IT" dirty="0" err="1"/>
              <a:t>queries</a:t>
            </a:r>
            <a:r>
              <a:rPr lang="it-IT" dirty="0"/>
              <a:t> to </a:t>
            </a:r>
            <a:r>
              <a:rPr lang="it-IT" dirty="0" err="1"/>
              <a:t>Firebird</a:t>
            </a:r>
            <a:r>
              <a:rPr lang="it-IT" dirty="0"/>
              <a:t> </a:t>
            </a:r>
            <a:r>
              <a:rPr lang="it-IT" dirty="0" err="1"/>
              <a:t>monitoring</a:t>
            </a:r>
            <a:r>
              <a:rPr lang="it-IT" dirty="0"/>
              <a:t> </a:t>
            </a:r>
            <a:r>
              <a:rPr lang="it-IT" dirty="0" err="1"/>
              <a:t>tables</a:t>
            </a:r>
            <a:r>
              <a:rPr lang="it-IT" dirty="0"/>
              <a:t> (MON$) </a:t>
            </a:r>
            <a:r>
              <a:rPr lang="it-IT" dirty="0" err="1"/>
              <a:t>too</a:t>
            </a:r>
            <a:r>
              <a:rPr lang="it-IT" dirty="0"/>
              <a:t> </a:t>
            </a:r>
            <a:r>
              <a:rPr lang="it-IT" dirty="0" err="1"/>
              <a:t>often</a:t>
            </a:r>
            <a:endParaRPr lang="it-IT" dirty="0"/>
          </a:p>
          <a:p>
            <a:pPr marL="342900" lvl="1" indent="0">
              <a:buNone/>
            </a:pPr>
            <a:r>
              <a:rPr lang="it-IT" dirty="0" err="1"/>
              <a:t>such</a:t>
            </a:r>
            <a:r>
              <a:rPr lang="it-IT" dirty="0"/>
              <a:t> </a:t>
            </a:r>
            <a:r>
              <a:rPr lang="it-IT" dirty="0" err="1"/>
              <a:t>queries</a:t>
            </a:r>
            <a:r>
              <a:rPr lang="it-IT" dirty="0"/>
              <a:t> </a:t>
            </a:r>
            <a:r>
              <a:rPr lang="it-IT" dirty="0" err="1"/>
              <a:t>consume</a:t>
            </a:r>
            <a:r>
              <a:rPr lang="it-IT" dirty="0"/>
              <a:t> </a:t>
            </a:r>
            <a:r>
              <a:rPr lang="it-IT" dirty="0" err="1"/>
              <a:t>significant</a:t>
            </a:r>
            <a:r>
              <a:rPr lang="it-IT" dirty="0"/>
              <a:t> </a:t>
            </a:r>
            <a:r>
              <a:rPr lang="it-IT" dirty="0" err="1"/>
              <a:t>resources</a:t>
            </a:r>
            <a:r>
              <a:rPr lang="it-IT" dirty="0"/>
              <a:t> and can </a:t>
            </a:r>
            <a:r>
              <a:rPr lang="it-IT" dirty="0" err="1"/>
              <a:t>greatly</a:t>
            </a:r>
            <a:r>
              <a:rPr lang="it-IT" dirty="0"/>
              <a:t> </a:t>
            </a:r>
            <a:r>
              <a:rPr lang="it-IT" dirty="0" err="1"/>
              <a:t>decrease</a:t>
            </a:r>
            <a:r>
              <a:rPr lang="it-IT" dirty="0"/>
              <a:t> the performance of the </a:t>
            </a:r>
            <a:r>
              <a:rPr lang="it-IT" dirty="0" err="1"/>
              <a:t>main</a:t>
            </a:r>
            <a:r>
              <a:rPr lang="it-IT" dirty="0"/>
              <a:t> business </a:t>
            </a:r>
            <a:r>
              <a:rPr lang="it-IT" dirty="0" err="1"/>
              <a:t>logic</a:t>
            </a:r>
            <a:r>
              <a:rPr lang="it-IT" dirty="0"/>
              <a:t>. </a:t>
            </a:r>
          </a:p>
          <a:p>
            <a:pPr marL="342900" lvl="1" indent="0">
              <a:buNone/>
            </a:pPr>
            <a:endParaRPr lang="it-IT" dirty="0"/>
          </a:p>
          <a:p>
            <a:pPr marL="342900" lvl="1" indent="0">
              <a:buNone/>
            </a:pPr>
            <a:r>
              <a:rPr lang="it-IT" dirty="0" err="1"/>
              <a:t>Recommend</a:t>
            </a:r>
            <a:r>
              <a:rPr lang="it-IT" dirty="0"/>
              <a:t> </a:t>
            </a:r>
            <a:r>
              <a:rPr lang="it-IT" dirty="0" err="1"/>
              <a:t>running</a:t>
            </a:r>
            <a:r>
              <a:rPr lang="it-IT" dirty="0"/>
              <a:t> MON$ </a:t>
            </a:r>
            <a:r>
              <a:rPr lang="it-IT" dirty="0" err="1"/>
              <a:t>queries</a:t>
            </a:r>
            <a:r>
              <a:rPr lang="it-IT" dirty="0"/>
              <a:t> </a:t>
            </a:r>
            <a:r>
              <a:rPr lang="it-IT" dirty="0" err="1"/>
              <a:t>not</a:t>
            </a:r>
            <a:r>
              <a:rPr lang="it-IT" dirty="0"/>
              <a:t> </a:t>
            </a:r>
            <a:r>
              <a:rPr lang="it-IT" dirty="0" err="1"/>
              <a:t>often</a:t>
            </a:r>
            <a:r>
              <a:rPr lang="it-IT" dirty="0"/>
              <a:t> </a:t>
            </a:r>
            <a:r>
              <a:rPr lang="it-IT" dirty="0" err="1"/>
              <a:t>than</a:t>
            </a:r>
            <a:r>
              <a:rPr lang="it-IT" dirty="0"/>
              <a:t> once per minute. </a:t>
            </a:r>
          </a:p>
        </p:txBody>
      </p:sp>
      <p:sp>
        <p:nvSpPr>
          <p:cNvPr id="6" name="Titolo 1">
            <a:extLst>
              <a:ext uri="{FF2B5EF4-FFF2-40B4-BE49-F238E27FC236}">
                <a16:creationId xmlns:a16="http://schemas.microsoft.com/office/drawing/2014/main" id="{4CD67228-119D-4C2F-BAA8-6441156CD80B}"/>
              </a:ext>
            </a:extLst>
          </p:cNvPr>
          <p:cNvSpPr txBox="1">
            <a:spLocks/>
          </p:cNvSpPr>
          <p:nvPr/>
        </p:nvSpPr>
        <p:spPr>
          <a:xfrm>
            <a:off x="0" y="0"/>
            <a:ext cx="9144000" cy="745436"/>
          </a:xfrm>
          <a:prstGeom prst="rect">
            <a:avLst/>
          </a:prstGeom>
          <a:solidFill>
            <a:srgbClr val="45818E"/>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a:solidFill>
                  <a:schemeClr val="bg1"/>
                </a:solidFill>
                <a:latin typeface="+mj-lt"/>
                <a:ea typeface="+mj-ea"/>
                <a:cs typeface="+mj-cs"/>
              </a:rPr>
              <a:t>MON$</a:t>
            </a:r>
          </a:p>
        </p:txBody>
      </p:sp>
    </p:spTree>
    <p:extLst>
      <p:ext uri="{BB962C8B-B14F-4D97-AF65-F5344CB8AC3E}">
        <p14:creationId xmlns:p14="http://schemas.microsoft.com/office/powerpoint/2010/main" val="351180596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320373" y="884582"/>
            <a:ext cx="8449857" cy="3748140"/>
          </a:xfrm>
        </p:spPr>
        <p:txBody>
          <a:bodyPr>
            <a:noAutofit/>
          </a:bodyPr>
          <a:lstStyle/>
          <a:p>
            <a:r>
              <a:rPr lang="it-IT" sz="2400" dirty="0"/>
              <a:t>Use </a:t>
            </a:r>
            <a:r>
              <a:rPr lang="it-IT" sz="2400" b="1" dirty="0">
                <a:solidFill>
                  <a:srgbClr val="45818E"/>
                </a:solidFill>
              </a:rPr>
              <a:t>NO_AUTO_UNDO option for bulk </a:t>
            </a:r>
            <a:r>
              <a:rPr lang="it-IT" sz="2400" b="1" dirty="0" err="1">
                <a:solidFill>
                  <a:srgbClr val="45818E"/>
                </a:solidFill>
              </a:rPr>
              <a:t>inserts</a:t>
            </a:r>
            <a:r>
              <a:rPr lang="it-IT" sz="2400" b="1" dirty="0">
                <a:solidFill>
                  <a:srgbClr val="45818E"/>
                </a:solidFill>
              </a:rPr>
              <a:t>/</a:t>
            </a:r>
            <a:r>
              <a:rPr lang="it-IT" sz="2400" b="1" dirty="0" err="1">
                <a:solidFill>
                  <a:srgbClr val="45818E"/>
                </a:solidFill>
              </a:rPr>
              <a:t>updates</a:t>
            </a:r>
            <a:endParaRPr lang="it-IT" sz="2400" b="1" dirty="0">
              <a:solidFill>
                <a:srgbClr val="45818E"/>
              </a:solidFill>
            </a:endParaRPr>
          </a:p>
          <a:p>
            <a:pPr lvl="1"/>
            <a:r>
              <a:rPr lang="it-IT" dirty="0" err="1"/>
              <a:t>If</a:t>
            </a:r>
            <a:r>
              <a:rPr lang="it-IT" dirty="0"/>
              <a:t> </a:t>
            </a:r>
            <a:r>
              <a:rPr lang="it-IT" dirty="0" err="1"/>
              <a:t>you</a:t>
            </a:r>
            <a:r>
              <a:rPr lang="it-IT" dirty="0"/>
              <a:t> are </a:t>
            </a:r>
            <a:r>
              <a:rPr lang="it-IT" dirty="0" err="1"/>
              <a:t>running</a:t>
            </a:r>
            <a:r>
              <a:rPr lang="it-IT" dirty="0"/>
              <a:t> </a:t>
            </a:r>
            <a:r>
              <a:rPr lang="it-IT" dirty="0" err="1"/>
              <a:t>many</a:t>
            </a:r>
            <a:r>
              <a:rPr lang="it-IT" dirty="0"/>
              <a:t> DML (Update/</a:t>
            </a:r>
            <a:r>
              <a:rPr lang="it-IT" dirty="0" err="1"/>
              <a:t>Insert</a:t>
            </a:r>
            <a:r>
              <a:rPr lang="it-IT" dirty="0"/>
              <a:t>/Delete) </a:t>
            </a:r>
            <a:r>
              <a:rPr lang="it-IT" dirty="0" err="1"/>
              <a:t>commands</a:t>
            </a:r>
            <a:r>
              <a:rPr lang="it-IT" dirty="0"/>
              <a:t> in the </a:t>
            </a:r>
            <a:r>
              <a:rPr lang="it-IT" dirty="0" err="1"/>
              <a:t>frames</a:t>
            </a:r>
            <a:r>
              <a:rPr lang="it-IT" dirty="0"/>
              <a:t> of the </a:t>
            </a:r>
            <a:r>
              <a:rPr lang="it-IT" dirty="0" err="1"/>
              <a:t>same</a:t>
            </a:r>
            <a:r>
              <a:rPr lang="it-IT" dirty="0"/>
              <a:t> </a:t>
            </a:r>
            <a:r>
              <a:rPr lang="it-IT" dirty="0" err="1"/>
              <a:t>transaction</a:t>
            </a:r>
            <a:r>
              <a:rPr lang="it-IT" dirty="0"/>
              <a:t>, </a:t>
            </a:r>
            <a:r>
              <a:rPr lang="it-IT" dirty="0" err="1"/>
              <a:t>Firebird</a:t>
            </a:r>
            <a:r>
              <a:rPr lang="it-IT" dirty="0"/>
              <a:t> </a:t>
            </a:r>
            <a:r>
              <a:rPr lang="it-IT" dirty="0" err="1"/>
              <a:t>merges</a:t>
            </a:r>
            <a:r>
              <a:rPr lang="it-IT" dirty="0"/>
              <a:t> </a:t>
            </a:r>
            <a:r>
              <a:rPr lang="it-IT" dirty="0" err="1"/>
              <a:t>undo</a:t>
            </a:r>
            <a:r>
              <a:rPr lang="it-IT" dirty="0"/>
              <a:t>-log of </a:t>
            </a:r>
            <a:r>
              <a:rPr lang="it-IT" dirty="0" err="1"/>
              <a:t>each</a:t>
            </a:r>
            <a:r>
              <a:rPr lang="it-IT" dirty="0"/>
              <a:t> </a:t>
            </a:r>
            <a:r>
              <a:rPr lang="it-IT" dirty="0" err="1"/>
              <a:t>command</a:t>
            </a:r>
            <a:r>
              <a:rPr lang="it-IT" dirty="0"/>
              <a:t> with </a:t>
            </a:r>
            <a:r>
              <a:rPr lang="it-IT" dirty="0" err="1"/>
              <a:t>undo</a:t>
            </a:r>
            <a:r>
              <a:rPr lang="it-IT" dirty="0"/>
              <a:t>-log of the </a:t>
            </a:r>
            <a:r>
              <a:rPr lang="it-IT" dirty="0" err="1"/>
              <a:t>transaction</a:t>
            </a:r>
            <a:r>
              <a:rPr lang="it-IT" dirty="0"/>
              <a:t>. </a:t>
            </a:r>
          </a:p>
          <a:p>
            <a:pPr lvl="1"/>
            <a:r>
              <a:rPr lang="it-IT" dirty="0"/>
              <a:t>To </a:t>
            </a:r>
            <a:r>
              <a:rPr lang="it-IT" dirty="0" err="1"/>
              <a:t>speed</a:t>
            </a:r>
            <a:r>
              <a:rPr lang="it-IT" dirty="0"/>
              <a:t> up bulk DML </a:t>
            </a:r>
            <a:r>
              <a:rPr lang="it-IT" dirty="0" err="1"/>
              <a:t>operations</a:t>
            </a:r>
            <a:r>
              <a:rPr lang="it-IT" dirty="0"/>
              <a:t> start the </a:t>
            </a:r>
            <a:r>
              <a:rPr lang="it-IT" dirty="0" err="1"/>
              <a:t>transaction</a:t>
            </a:r>
            <a:r>
              <a:rPr lang="it-IT" dirty="0"/>
              <a:t> with «NO AUTO UNDO» option, in </a:t>
            </a:r>
            <a:r>
              <a:rPr lang="it-IT" dirty="0" err="1"/>
              <a:t>order</a:t>
            </a:r>
            <a:r>
              <a:rPr lang="it-IT" dirty="0"/>
              <a:t> to </a:t>
            </a:r>
            <a:r>
              <a:rPr lang="it-IT" b="1" dirty="0"/>
              <a:t>do </a:t>
            </a:r>
            <a:r>
              <a:rPr lang="it-IT" b="1" dirty="0" err="1"/>
              <a:t>not</a:t>
            </a:r>
            <a:r>
              <a:rPr lang="it-IT" b="1" dirty="0"/>
              <a:t> merge </a:t>
            </a:r>
            <a:r>
              <a:rPr lang="it-IT" b="1" dirty="0" err="1"/>
              <a:t>undo-logs</a:t>
            </a:r>
            <a:r>
              <a:rPr lang="it-IT" b="1" dirty="0"/>
              <a:t> of </a:t>
            </a:r>
            <a:r>
              <a:rPr lang="it-IT" b="1" dirty="0" err="1"/>
              <a:t>each</a:t>
            </a:r>
            <a:r>
              <a:rPr lang="it-IT" b="1" dirty="0"/>
              <a:t> </a:t>
            </a:r>
            <a:r>
              <a:rPr lang="it-IT" b="1" dirty="0" err="1"/>
              <a:t>command</a:t>
            </a:r>
            <a:r>
              <a:rPr lang="it-IT" b="1" dirty="0"/>
              <a:t> with the </a:t>
            </a:r>
            <a:r>
              <a:rPr lang="it-IT" b="1" dirty="0" err="1"/>
              <a:t>transaction's</a:t>
            </a:r>
            <a:r>
              <a:rPr lang="it-IT" b="1" dirty="0"/>
              <a:t> </a:t>
            </a:r>
            <a:r>
              <a:rPr lang="it-IT" b="1" dirty="0" err="1"/>
              <a:t>undo</a:t>
            </a:r>
            <a:r>
              <a:rPr lang="it-IT" b="1" dirty="0"/>
              <a:t>-log.</a:t>
            </a:r>
          </a:p>
        </p:txBody>
      </p:sp>
      <p:sp>
        <p:nvSpPr>
          <p:cNvPr id="6" name="Titolo 1">
            <a:extLst>
              <a:ext uri="{FF2B5EF4-FFF2-40B4-BE49-F238E27FC236}">
                <a16:creationId xmlns:a16="http://schemas.microsoft.com/office/drawing/2014/main" id="{1E2D85CD-E1A6-428C-9236-B904B6C69B10}"/>
              </a:ext>
            </a:extLst>
          </p:cNvPr>
          <p:cNvSpPr txBox="1">
            <a:spLocks/>
          </p:cNvSpPr>
          <p:nvPr/>
        </p:nvSpPr>
        <p:spPr>
          <a:xfrm>
            <a:off x="0" y="0"/>
            <a:ext cx="9144000" cy="745436"/>
          </a:xfrm>
          <a:prstGeom prst="rect">
            <a:avLst/>
          </a:prstGeom>
          <a:solidFill>
            <a:srgbClr val="45818E"/>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a:solidFill>
                  <a:schemeClr val="bg1"/>
                </a:solidFill>
                <a:latin typeface="+mj-lt"/>
                <a:ea typeface="+mj-ea"/>
                <a:cs typeface="+mj-cs"/>
              </a:rPr>
              <a:t>NO_AUTO_UNDO</a:t>
            </a:r>
          </a:p>
        </p:txBody>
      </p:sp>
    </p:spTree>
    <p:extLst>
      <p:ext uri="{BB962C8B-B14F-4D97-AF65-F5344CB8AC3E}">
        <p14:creationId xmlns:p14="http://schemas.microsoft.com/office/powerpoint/2010/main" val="190350563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353746" y="745436"/>
            <a:ext cx="8376438" cy="3748140"/>
          </a:xfrm>
        </p:spPr>
        <p:txBody>
          <a:bodyPr/>
          <a:lstStyle/>
          <a:p>
            <a:pPr marL="0" indent="0">
              <a:buNone/>
            </a:pPr>
            <a:r>
              <a:rPr lang="it-IT" sz="2400" b="1" dirty="0" err="1"/>
              <a:t>Firebird</a:t>
            </a:r>
            <a:r>
              <a:rPr lang="it-IT" sz="2400" b="1" dirty="0"/>
              <a:t> 3.x</a:t>
            </a:r>
          </a:p>
          <a:p>
            <a:r>
              <a:rPr lang="it-IT" sz="2400" dirty="0"/>
              <a:t>Do </a:t>
            </a:r>
            <a:r>
              <a:rPr lang="it-IT" sz="2400" dirty="0" err="1"/>
              <a:t>not</a:t>
            </a:r>
            <a:r>
              <a:rPr lang="it-IT" sz="2400" dirty="0"/>
              <a:t> use SRP authentication in </a:t>
            </a:r>
            <a:r>
              <a:rPr lang="it-IT" sz="2400" dirty="0" err="1"/>
              <a:t>if</a:t>
            </a:r>
            <a:r>
              <a:rPr lang="it-IT" sz="2400" dirty="0"/>
              <a:t> </a:t>
            </a:r>
            <a:r>
              <a:rPr lang="it-IT" sz="2400" dirty="0" err="1"/>
              <a:t>you</a:t>
            </a:r>
            <a:r>
              <a:rPr lang="it-IT" sz="2400" dirty="0"/>
              <a:t> </a:t>
            </a:r>
            <a:r>
              <a:rPr lang="it-IT" sz="2400" dirty="0" err="1"/>
              <a:t>don't</a:t>
            </a:r>
            <a:r>
              <a:rPr lang="it-IT" sz="2400" dirty="0"/>
              <a:t> </a:t>
            </a:r>
            <a:r>
              <a:rPr lang="it-IT" sz="2400" dirty="0" err="1"/>
              <a:t>need</a:t>
            </a:r>
            <a:r>
              <a:rPr lang="it-IT" sz="2400" dirty="0"/>
              <a:t> </a:t>
            </a:r>
            <a:r>
              <a:rPr lang="it-IT" sz="2400" dirty="0" err="1"/>
              <a:t>it</a:t>
            </a:r>
            <a:endParaRPr lang="it-IT" sz="2400" dirty="0"/>
          </a:p>
          <a:p>
            <a:pPr marL="38100" indent="0">
              <a:buNone/>
            </a:pPr>
            <a:endParaRPr lang="it-IT" sz="2400" dirty="0"/>
          </a:p>
          <a:p>
            <a:pPr lvl="1"/>
            <a:r>
              <a:rPr lang="it-IT" dirty="0" err="1"/>
              <a:t>Does</a:t>
            </a:r>
            <a:r>
              <a:rPr lang="it-IT" dirty="0"/>
              <a:t> </a:t>
            </a:r>
            <a:r>
              <a:rPr lang="it-IT" dirty="0" err="1"/>
              <a:t>not</a:t>
            </a:r>
            <a:r>
              <a:rPr lang="it-IT" dirty="0"/>
              <a:t> use SRP </a:t>
            </a:r>
            <a:r>
              <a:rPr lang="it-IT" dirty="0" err="1"/>
              <a:t>users</a:t>
            </a:r>
            <a:r>
              <a:rPr lang="it-IT" dirty="0"/>
              <a:t> </a:t>
            </a:r>
            <a:r>
              <a:rPr lang="it-IT" dirty="0" err="1"/>
              <a:t>authentication</a:t>
            </a:r>
            <a:r>
              <a:rPr lang="it-IT" dirty="0"/>
              <a:t> </a:t>
            </a:r>
            <a:r>
              <a:rPr lang="it-IT" dirty="0" err="1"/>
              <a:t>if</a:t>
            </a:r>
            <a:r>
              <a:rPr lang="it-IT" dirty="0"/>
              <a:t> </a:t>
            </a:r>
            <a:r>
              <a:rPr lang="it-IT" dirty="0" err="1"/>
              <a:t>you</a:t>
            </a:r>
            <a:r>
              <a:rPr lang="it-IT" dirty="0"/>
              <a:t> </a:t>
            </a:r>
            <a:r>
              <a:rPr lang="it-IT" dirty="0" err="1"/>
              <a:t>don't</a:t>
            </a:r>
            <a:r>
              <a:rPr lang="it-IT" dirty="0"/>
              <a:t> </a:t>
            </a:r>
            <a:r>
              <a:rPr lang="it-IT" dirty="0" err="1"/>
              <a:t>really</a:t>
            </a:r>
            <a:r>
              <a:rPr lang="it-IT" dirty="0"/>
              <a:t> </a:t>
            </a:r>
            <a:r>
              <a:rPr lang="it-IT" dirty="0" err="1"/>
              <a:t>need</a:t>
            </a:r>
            <a:r>
              <a:rPr lang="it-IT" dirty="0"/>
              <a:t> </a:t>
            </a:r>
            <a:r>
              <a:rPr lang="it-IT" dirty="0" err="1"/>
              <a:t>it</a:t>
            </a:r>
            <a:r>
              <a:rPr lang="it-IT" dirty="0"/>
              <a:t> </a:t>
            </a:r>
          </a:p>
          <a:p>
            <a:pPr lvl="1"/>
            <a:r>
              <a:rPr lang="it-IT" dirty="0"/>
              <a:t>Connect with SRP </a:t>
            </a:r>
            <a:r>
              <a:rPr lang="it-IT" dirty="0" err="1"/>
              <a:t>authentication</a:t>
            </a:r>
            <a:r>
              <a:rPr lang="it-IT" dirty="0"/>
              <a:t> </a:t>
            </a:r>
            <a:r>
              <a:rPr lang="it-IT" dirty="0" err="1"/>
              <a:t>is</a:t>
            </a:r>
            <a:r>
              <a:rPr lang="it-IT" dirty="0"/>
              <a:t> </a:t>
            </a:r>
            <a:r>
              <a:rPr lang="it-IT" dirty="0" err="1"/>
              <a:t>established</a:t>
            </a:r>
            <a:r>
              <a:rPr lang="it-IT" dirty="0"/>
              <a:t> </a:t>
            </a:r>
            <a:r>
              <a:rPr lang="it-IT" dirty="0" err="1"/>
              <a:t>slower</a:t>
            </a:r>
            <a:r>
              <a:rPr lang="it-IT" dirty="0"/>
              <a:t> </a:t>
            </a:r>
            <a:r>
              <a:rPr lang="it-IT" dirty="0" err="1"/>
              <a:t>than</a:t>
            </a:r>
            <a:r>
              <a:rPr lang="it-IT" dirty="0"/>
              <a:t> the regular connection.</a:t>
            </a:r>
          </a:p>
        </p:txBody>
      </p:sp>
      <p:sp>
        <p:nvSpPr>
          <p:cNvPr id="6" name="Titolo 1">
            <a:extLst>
              <a:ext uri="{FF2B5EF4-FFF2-40B4-BE49-F238E27FC236}">
                <a16:creationId xmlns:a16="http://schemas.microsoft.com/office/drawing/2014/main" id="{82FF0CDC-9986-43B5-AB64-599227A7E76A}"/>
              </a:ext>
            </a:extLst>
          </p:cNvPr>
          <p:cNvSpPr txBox="1">
            <a:spLocks/>
          </p:cNvSpPr>
          <p:nvPr/>
        </p:nvSpPr>
        <p:spPr>
          <a:xfrm>
            <a:off x="0" y="0"/>
            <a:ext cx="9144000" cy="745436"/>
          </a:xfrm>
          <a:prstGeom prst="rect">
            <a:avLst/>
          </a:prstGeom>
          <a:solidFill>
            <a:srgbClr val="45818E"/>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a:solidFill>
                  <a:schemeClr val="bg1"/>
                </a:solidFill>
                <a:latin typeface="+mj-lt"/>
                <a:ea typeface="+mj-ea"/>
                <a:cs typeface="+mj-cs"/>
              </a:rPr>
              <a:t>SRP </a:t>
            </a:r>
            <a:r>
              <a:rPr lang="it-IT" sz="4200" b="0" i="1" kern="1200" dirty="0" err="1">
                <a:solidFill>
                  <a:schemeClr val="bg1"/>
                </a:solidFill>
                <a:latin typeface="+mj-lt"/>
                <a:ea typeface="+mj-ea"/>
                <a:cs typeface="+mj-cs"/>
              </a:rPr>
              <a:t>Auth</a:t>
            </a:r>
            <a:endParaRPr lang="it-IT" sz="4200" b="0" i="1" kern="1200" dirty="0">
              <a:solidFill>
                <a:schemeClr val="bg1"/>
              </a:solidFill>
              <a:latin typeface="+mj-lt"/>
              <a:ea typeface="+mj-ea"/>
              <a:cs typeface="+mj-cs"/>
            </a:endParaRPr>
          </a:p>
        </p:txBody>
      </p:sp>
    </p:spTree>
    <p:extLst>
      <p:ext uri="{BB962C8B-B14F-4D97-AF65-F5344CB8AC3E}">
        <p14:creationId xmlns:p14="http://schemas.microsoft.com/office/powerpoint/2010/main" val="285782446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353746" y="745436"/>
            <a:ext cx="8376438" cy="3748140"/>
          </a:xfrm>
        </p:spPr>
        <p:txBody>
          <a:bodyPr/>
          <a:lstStyle/>
          <a:p>
            <a:r>
              <a:rPr lang="en-US" dirty="0"/>
              <a:t>Common mistake is to use select count() just to check the existence of the record.</a:t>
            </a:r>
          </a:p>
          <a:p>
            <a:pPr marL="38100" indent="0" algn="ctr">
              <a:buNone/>
            </a:pPr>
            <a:r>
              <a:rPr lang="en-US" sz="2000" dirty="0">
                <a:latin typeface="Courier New" panose="02070309020205020404" pitchFamily="49" charset="0"/>
                <a:cs typeface="Courier New" panose="02070309020205020404" pitchFamily="49" charset="0"/>
              </a:rPr>
              <a:t>(select count(*)…. where condition1) &gt;0 </a:t>
            </a:r>
          </a:p>
          <a:p>
            <a:pPr marL="38100" indent="0">
              <a:buNone/>
            </a:pPr>
            <a:r>
              <a:rPr lang="en-US" dirty="0"/>
              <a:t>Better use this construction instead</a:t>
            </a:r>
          </a:p>
          <a:p>
            <a:pPr marL="38100" indent="0" algn="ctr">
              <a:buNone/>
            </a:pPr>
            <a:r>
              <a:rPr lang="en-US" sz="2000" dirty="0">
                <a:latin typeface="Courier New" panose="02070309020205020404" pitchFamily="49" charset="0"/>
                <a:cs typeface="Courier New" panose="02070309020205020404" pitchFamily="49" charset="0"/>
              </a:rPr>
              <a:t>Exists(select first 1 id where condition1) </a:t>
            </a:r>
          </a:p>
          <a:p>
            <a:pPr marL="38100" indent="0">
              <a:buNone/>
            </a:pPr>
            <a:r>
              <a:rPr lang="en-US" sz="2400" dirty="0"/>
              <a:t>If condition1 returns more than 1 record, the proposed option will be much faster, because it does not read all records, it stops after the first fetched record.</a:t>
            </a:r>
          </a:p>
          <a:p>
            <a:endParaRPr lang="en-US" sz="3400" i="1" kern="1200" dirty="0">
              <a:solidFill>
                <a:schemeClr val="bg1"/>
              </a:solidFill>
              <a:latin typeface="+mj-lt"/>
              <a:ea typeface="+mj-ea"/>
              <a:cs typeface="+mj-cs"/>
            </a:endParaRPr>
          </a:p>
        </p:txBody>
      </p:sp>
      <p:sp>
        <p:nvSpPr>
          <p:cNvPr id="6" name="Titolo 1">
            <a:extLst>
              <a:ext uri="{FF2B5EF4-FFF2-40B4-BE49-F238E27FC236}">
                <a16:creationId xmlns:a16="http://schemas.microsoft.com/office/drawing/2014/main" id="{82FF0CDC-9986-43B5-AB64-599227A7E76A}"/>
              </a:ext>
            </a:extLst>
          </p:cNvPr>
          <p:cNvSpPr txBox="1">
            <a:spLocks/>
          </p:cNvSpPr>
          <p:nvPr/>
        </p:nvSpPr>
        <p:spPr>
          <a:xfrm>
            <a:off x="0" y="0"/>
            <a:ext cx="9144000" cy="745436"/>
          </a:xfrm>
          <a:prstGeom prst="rect">
            <a:avLst/>
          </a:prstGeom>
          <a:solidFill>
            <a:srgbClr val="45818E"/>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en-US" sz="4200" b="0" i="1" kern="1200" dirty="0">
                <a:solidFill>
                  <a:schemeClr val="bg1"/>
                </a:solidFill>
                <a:latin typeface="+mj-lt"/>
                <a:ea typeface="+mj-ea"/>
                <a:cs typeface="+mj-cs"/>
              </a:rPr>
              <a:t>Avoid unnecessary counting of records</a:t>
            </a:r>
          </a:p>
        </p:txBody>
      </p:sp>
    </p:spTree>
    <p:extLst>
      <p:ext uri="{BB962C8B-B14F-4D97-AF65-F5344CB8AC3E}">
        <p14:creationId xmlns:p14="http://schemas.microsoft.com/office/powerpoint/2010/main" val="27210096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353746" y="745436"/>
            <a:ext cx="5341382" cy="1277328"/>
          </a:xfrm>
        </p:spPr>
        <p:txBody>
          <a:bodyPr/>
          <a:lstStyle/>
          <a:p>
            <a:r>
              <a:rPr lang="en-US" sz="2400" kern="1200" dirty="0">
                <a:solidFill>
                  <a:schemeClr val="tx1"/>
                </a:solidFill>
                <a:latin typeface="+mn-lt"/>
                <a:ea typeface="+mj-ea"/>
                <a:cs typeface="+mj-cs"/>
              </a:rPr>
              <a:t>The ordering of the query's results inside the stored procedure should be justified by the business logic.</a:t>
            </a:r>
          </a:p>
        </p:txBody>
      </p:sp>
      <p:sp>
        <p:nvSpPr>
          <p:cNvPr id="6" name="Titolo 1">
            <a:extLst>
              <a:ext uri="{FF2B5EF4-FFF2-40B4-BE49-F238E27FC236}">
                <a16:creationId xmlns:a16="http://schemas.microsoft.com/office/drawing/2014/main" id="{82FF0CDC-9986-43B5-AB64-599227A7E76A}"/>
              </a:ext>
            </a:extLst>
          </p:cNvPr>
          <p:cNvSpPr txBox="1">
            <a:spLocks/>
          </p:cNvSpPr>
          <p:nvPr/>
        </p:nvSpPr>
        <p:spPr>
          <a:xfrm>
            <a:off x="0" y="0"/>
            <a:ext cx="9144000" cy="745436"/>
          </a:xfrm>
          <a:prstGeom prst="rect">
            <a:avLst/>
          </a:prstGeom>
          <a:solidFill>
            <a:srgbClr val="45818E"/>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en-US" sz="4200" b="0" i="1" kern="1200" dirty="0">
                <a:solidFill>
                  <a:schemeClr val="bg1"/>
                </a:solidFill>
                <a:latin typeface="+mj-lt"/>
                <a:ea typeface="+mj-ea"/>
                <a:cs typeface="+mj-cs"/>
              </a:rPr>
              <a:t>Avoid unnecessary sorting in SP</a:t>
            </a:r>
          </a:p>
        </p:txBody>
      </p:sp>
      <p:sp>
        <p:nvSpPr>
          <p:cNvPr id="4" name="CasellaDiTesto 3">
            <a:extLst>
              <a:ext uri="{FF2B5EF4-FFF2-40B4-BE49-F238E27FC236}">
                <a16:creationId xmlns:a16="http://schemas.microsoft.com/office/drawing/2014/main" id="{E1A43A86-E053-4F10-AE71-4A83FD698275}"/>
              </a:ext>
            </a:extLst>
          </p:cNvPr>
          <p:cNvSpPr txBox="1"/>
          <p:nvPr/>
        </p:nvSpPr>
        <p:spPr>
          <a:xfrm>
            <a:off x="5798582" y="745436"/>
            <a:ext cx="3241964" cy="4185761"/>
          </a:xfrm>
          <a:prstGeom prst="rect">
            <a:avLst/>
          </a:prstGeom>
          <a:noFill/>
        </p:spPr>
        <p:txBody>
          <a:bodyPr wrap="square" rtlCol="0">
            <a:spAutoFit/>
          </a:bodyPr>
          <a:lstStyle/>
          <a:p>
            <a:pPr marL="38100" indent="0">
              <a:buNone/>
            </a:pPr>
            <a:r>
              <a:rPr lang="en-US" i="1" kern="1200" dirty="0">
                <a:solidFill>
                  <a:schemeClr val="tx1"/>
                </a:solidFill>
                <a:latin typeface="Courier New" panose="02070309020205020404" pitchFamily="49" charset="0"/>
                <a:cs typeface="Courier New" panose="02070309020205020404" pitchFamily="49" charset="0"/>
              </a:rPr>
              <a:t>create or alter procedure NEW_PROCEDURE</a:t>
            </a:r>
          </a:p>
          <a:p>
            <a:pPr marL="38100" indent="0">
              <a:buNone/>
            </a:pPr>
            <a:r>
              <a:rPr lang="en-US" i="1" kern="1200" dirty="0">
                <a:solidFill>
                  <a:schemeClr val="tx1"/>
                </a:solidFill>
                <a:latin typeface="Courier New" panose="02070309020205020404" pitchFamily="49" charset="0"/>
                <a:cs typeface="Courier New" panose="02070309020205020404" pitchFamily="49" charset="0"/>
              </a:rPr>
              <a:t>returns (</a:t>
            </a:r>
          </a:p>
          <a:p>
            <a:pPr marL="38100" indent="0">
              <a:buNone/>
            </a:pPr>
            <a:r>
              <a:rPr lang="en-US" i="1" kern="1200" dirty="0">
                <a:solidFill>
                  <a:schemeClr val="tx1"/>
                </a:solidFill>
                <a:latin typeface="Courier New" panose="02070309020205020404" pitchFamily="49" charset="0"/>
                <a:cs typeface="Courier New" panose="02070309020205020404" pitchFamily="49" charset="0"/>
              </a:rPr>
              <a:t>    SUMX double precision)</a:t>
            </a:r>
          </a:p>
          <a:p>
            <a:pPr marL="38100" indent="0">
              <a:buNone/>
            </a:pPr>
            <a:r>
              <a:rPr lang="en-US" i="1" kern="1200" dirty="0">
                <a:solidFill>
                  <a:schemeClr val="tx1"/>
                </a:solidFill>
                <a:latin typeface="Courier New" panose="02070309020205020404" pitchFamily="49" charset="0"/>
                <a:cs typeface="Courier New" panose="02070309020205020404" pitchFamily="49" charset="0"/>
              </a:rPr>
              <a:t>as</a:t>
            </a:r>
          </a:p>
          <a:p>
            <a:pPr marL="38100" indent="0">
              <a:buNone/>
            </a:pPr>
            <a:r>
              <a:rPr lang="en-US" i="1" kern="1200" dirty="0">
                <a:solidFill>
                  <a:schemeClr val="tx1"/>
                </a:solidFill>
                <a:latin typeface="Courier New" panose="02070309020205020404" pitchFamily="49" charset="0"/>
                <a:cs typeface="Courier New" panose="02070309020205020404" pitchFamily="49" charset="0"/>
              </a:rPr>
              <a:t>declare variable _amount double precision;</a:t>
            </a:r>
          </a:p>
          <a:p>
            <a:pPr marL="38100" indent="0">
              <a:buNone/>
            </a:pPr>
            <a:r>
              <a:rPr lang="en-US" i="1" kern="1200" dirty="0">
                <a:solidFill>
                  <a:schemeClr val="tx1"/>
                </a:solidFill>
                <a:latin typeface="Courier New" panose="02070309020205020404" pitchFamily="49" charset="0"/>
                <a:cs typeface="Courier New" panose="02070309020205020404" pitchFamily="49" charset="0"/>
              </a:rPr>
              <a:t>begin</a:t>
            </a:r>
          </a:p>
          <a:p>
            <a:pPr marL="38100" indent="0">
              <a:buNone/>
            </a:pPr>
            <a:r>
              <a:rPr lang="en-US" i="1" kern="1200" dirty="0">
                <a:solidFill>
                  <a:schemeClr val="tx1"/>
                </a:solidFill>
                <a:latin typeface="Courier New" panose="02070309020205020404" pitchFamily="49" charset="0"/>
                <a:cs typeface="Courier New" panose="02070309020205020404" pitchFamily="49" charset="0"/>
              </a:rPr>
              <a:t>for select T1.amount from Table1 t1 where ....</a:t>
            </a:r>
          </a:p>
          <a:p>
            <a:pPr marL="38100" indent="0">
              <a:buNone/>
            </a:pPr>
            <a:r>
              <a:rPr lang="en-US" i="1" kern="1200" dirty="0">
                <a:solidFill>
                  <a:schemeClr val="tx1"/>
                </a:solidFill>
                <a:latin typeface="Courier New" panose="02070309020205020404" pitchFamily="49" charset="0"/>
                <a:cs typeface="Courier New" panose="02070309020205020404" pitchFamily="49" charset="0"/>
              </a:rPr>
              <a:t>    order by id</a:t>
            </a:r>
          </a:p>
          <a:p>
            <a:pPr marL="38100" indent="0">
              <a:buNone/>
            </a:pPr>
            <a:r>
              <a:rPr lang="en-US" i="1" kern="1200" dirty="0">
                <a:solidFill>
                  <a:schemeClr val="tx1"/>
                </a:solidFill>
                <a:latin typeface="Courier New" panose="02070309020205020404" pitchFamily="49" charset="0"/>
                <a:cs typeface="Courier New" panose="02070309020205020404" pitchFamily="49" charset="0"/>
              </a:rPr>
              <a:t>    into :_amount</a:t>
            </a:r>
          </a:p>
          <a:p>
            <a:pPr marL="38100" indent="0">
              <a:buNone/>
            </a:pPr>
            <a:r>
              <a:rPr lang="en-US" i="1" kern="1200" dirty="0">
                <a:solidFill>
                  <a:schemeClr val="tx1"/>
                </a:solidFill>
                <a:latin typeface="Courier New" panose="02070309020205020404" pitchFamily="49" charset="0"/>
                <a:cs typeface="Courier New" panose="02070309020205020404" pitchFamily="49" charset="0"/>
              </a:rPr>
              <a:t>    do </a:t>
            </a:r>
          </a:p>
          <a:p>
            <a:pPr marL="38100" indent="0">
              <a:buNone/>
            </a:pPr>
            <a:r>
              <a:rPr lang="en-US" i="1" kern="1200" dirty="0">
                <a:solidFill>
                  <a:schemeClr val="tx1"/>
                </a:solidFill>
                <a:latin typeface="Courier New" panose="02070309020205020404" pitchFamily="49" charset="0"/>
                <a:cs typeface="Courier New" panose="02070309020205020404" pitchFamily="49" charset="0"/>
              </a:rPr>
              <a:t>    begin</a:t>
            </a:r>
          </a:p>
          <a:p>
            <a:pPr marL="38100" indent="0">
              <a:buNone/>
            </a:pPr>
            <a:r>
              <a:rPr lang="en-US" i="1" kern="1200" dirty="0">
                <a:solidFill>
                  <a:schemeClr val="tx1"/>
                </a:solidFill>
                <a:latin typeface="Courier New" panose="02070309020205020404" pitchFamily="49" charset="0"/>
                <a:cs typeface="Courier New" panose="02070309020205020404" pitchFamily="49" charset="0"/>
              </a:rPr>
              <a:t>     </a:t>
            </a:r>
            <a:r>
              <a:rPr lang="en-US" i="1" kern="1200" dirty="0" err="1">
                <a:solidFill>
                  <a:schemeClr val="tx1"/>
                </a:solidFill>
                <a:latin typeface="Courier New" panose="02070309020205020404" pitchFamily="49" charset="0"/>
                <a:cs typeface="Courier New" panose="02070309020205020404" pitchFamily="49" charset="0"/>
              </a:rPr>
              <a:t>sumx</a:t>
            </a:r>
            <a:r>
              <a:rPr lang="en-US" i="1" kern="1200" dirty="0">
                <a:solidFill>
                  <a:schemeClr val="tx1"/>
                </a:solidFill>
                <a:latin typeface="Courier New" panose="02070309020205020404" pitchFamily="49" charset="0"/>
                <a:cs typeface="Courier New" panose="02070309020205020404" pitchFamily="49" charset="0"/>
              </a:rPr>
              <a:t>=</a:t>
            </a:r>
            <a:r>
              <a:rPr lang="en-US" i="1" kern="1200" dirty="0" err="1">
                <a:solidFill>
                  <a:schemeClr val="tx1"/>
                </a:solidFill>
                <a:latin typeface="Courier New" panose="02070309020205020404" pitchFamily="49" charset="0"/>
                <a:cs typeface="Courier New" panose="02070309020205020404" pitchFamily="49" charset="0"/>
              </a:rPr>
              <a:t>sumx</a:t>
            </a:r>
            <a:r>
              <a:rPr lang="en-US" i="1" kern="1200" dirty="0">
                <a:solidFill>
                  <a:schemeClr val="tx1"/>
                </a:solidFill>
                <a:latin typeface="Courier New" panose="02070309020205020404" pitchFamily="49" charset="0"/>
                <a:cs typeface="Courier New" panose="02070309020205020404" pitchFamily="49" charset="0"/>
              </a:rPr>
              <a:t>+_amount</a:t>
            </a:r>
          </a:p>
          <a:p>
            <a:pPr marL="38100" indent="0">
              <a:buNone/>
            </a:pPr>
            <a:r>
              <a:rPr lang="en-US" i="1" kern="1200" dirty="0">
                <a:solidFill>
                  <a:schemeClr val="tx1"/>
                </a:solidFill>
                <a:latin typeface="Courier New" panose="02070309020205020404" pitchFamily="49" charset="0"/>
                <a:cs typeface="Courier New" panose="02070309020205020404" pitchFamily="49" charset="0"/>
              </a:rPr>
              <a:t>    end;</a:t>
            </a:r>
          </a:p>
          <a:p>
            <a:pPr marL="38100" indent="0">
              <a:buNone/>
            </a:pPr>
            <a:r>
              <a:rPr lang="en-US" i="1" kern="1200" dirty="0">
                <a:solidFill>
                  <a:schemeClr val="tx1"/>
                </a:solidFill>
                <a:latin typeface="Courier New" panose="02070309020205020404" pitchFamily="49" charset="0"/>
                <a:cs typeface="Courier New" panose="02070309020205020404" pitchFamily="49" charset="0"/>
              </a:rPr>
              <a:t>  suspend;</a:t>
            </a:r>
          </a:p>
          <a:p>
            <a:pPr marL="38100" indent="0">
              <a:buNone/>
            </a:pPr>
            <a:r>
              <a:rPr lang="en-US" i="1" kern="1200" dirty="0">
                <a:solidFill>
                  <a:schemeClr val="tx1"/>
                </a:solidFill>
                <a:latin typeface="Courier New" panose="02070309020205020404" pitchFamily="49" charset="0"/>
                <a:cs typeface="Courier New" panose="02070309020205020404" pitchFamily="49" charset="0"/>
              </a:rPr>
              <a:t>end</a:t>
            </a:r>
          </a:p>
          <a:p>
            <a:endParaRPr lang="it-IT" dirty="0"/>
          </a:p>
        </p:txBody>
      </p:sp>
      <p:sp>
        <p:nvSpPr>
          <p:cNvPr id="7" name="Segnaposto contenuto 2">
            <a:extLst>
              <a:ext uri="{FF2B5EF4-FFF2-40B4-BE49-F238E27FC236}">
                <a16:creationId xmlns:a16="http://schemas.microsoft.com/office/drawing/2014/main" id="{F81E0BD7-13DB-423A-BB14-C8D9E51F6716}"/>
              </a:ext>
            </a:extLst>
          </p:cNvPr>
          <p:cNvSpPr txBox="1">
            <a:spLocks/>
          </p:cNvSpPr>
          <p:nvPr/>
        </p:nvSpPr>
        <p:spPr>
          <a:xfrm>
            <a:off x="353746" y="2650435"/>
            <a:ext cx="5341382" cy="1852291"/>
          </a:xfrm>
          <a:prstGeom prst="rect">
            <a:avLst/>
          </a:prstGeom>
          <a:noFill/>
          <a:ln>
            <a:noFill/>
          </a:ln>
        </p:spPr>
        <p:txBody>
          <a:bodyPr spcFirstLastPara="1" wrap="square" lIns="91425" tIns="91425" rIns="91425" bIns="91425" anchor="t" anchorCtr="0"/>
          <a:lstStyle>
            <a:defPPr marR="0" lvl="0" algn="l" rtl="0">
              <a:lnSpc>
                <a:spcPct val="100000"/>
              </a:lnSpc>
              <a:spcBef>
                <a:spcPts val="0"/>
              </a:spcBef>
              <a:spcAft>
                <a:spcPts val="0"/>
              </a:spcAft>
            </a:defPPr>
            <a:lvl1pPr marL="457200" marR="0" lvl="0" indent="-419100" algn="l" rtl="0">
              <a:lnSpc>
                <a:spcPct val="100000"/>
              </a:lnSpc>
              <a:spcBef>
                <a:spcPts val="600"/>
              </a:spcBef>
              <a:spcAft>
                <a:spcPts val="0"/>
              </a:spcAft>
              <a:buClr>
                <a:schemeClr val="dk1"/>
              </a:buClr>
              <a:buSzPts val="3000"/>
              <a:buFont typeface="Arial"/>
              <a:buChar char="●"/>
              <a:defRPr sz="3000" b="0" i="0" u="none" strike="noStrike" cap="none">
                <a:solidFill>
                  <a:schemeClr val="dk1"/>
                </a:solidFill>
                <a:latin typeface="Arial"/>
                <a:ea typeface="Arial"/>
                <a:cs typeface="Arial"/>
                <a:sym typeface="Arial"/>
              </a:defRPr>
            </a:lvl1pPr>
            <a:lvl2pPr marL="914400" marR="0" lvl="1" indent="-381000" algn="l" rtl="0">
              <a:lnSpc>
                <a:spcPct val="100000"/>
              </a:lnSpc>
              <a:spcBef>
                <a:spcPts val="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81000" algn="l" rtl="0">
              <a:lnSpc>
                <a:spcPct val="100000"/>
              </a:lnSpc>
              <a:spcBef>
                <a:spcPts val="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42900" algn="l" rtl="0">
              <a:lnSpc>
                <a:spcPct val="100000"/>
              </a:lnSpc>
              <a:spcBef>
                <a:spcPts val="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100000"/>
              </a:lnSpc>
              <a:spcBef>
                <a:spcPts val="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100000"/>
              </a:lnSpc>
              <a:spcBef>
                <a:spcPts val="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100000"/>
              </a:lnSpc>
              <a:spcBef>
                <a:spcPts val="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r>
              <a:rPr lang="en-US" sz="2400" kern="1200" dirty="0">
                <a:solidFill>
                  <a:schemeClr val="tx1"/>
                </a:solidFill>
                <a:latin typeface="+mn-lt"/>
                <a:ea typeface="+mj-ea"/>
                <a:cs typeface="+mj-cs"/>
              </a:rPr>
              <a:t>Check your PSQL code for similar situations and remove useless ORDER BY (as well as distinct and UNION).</a:t>
            </a:r>
          </a:p>
        </p:txBody>
      </p:sp>
    </p:spTree>
    <p:extLst>
      <p:ext uri="{BB962C8B-B14F-4D97-AF65-F5344CB8AC3E}">
        <p14:creationId xmlns:p14="http://schemas.microsoft.com/office/powerpoint/2010/main" val="3413588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6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8481F0AB-7B08-4CD0-A253-65FF8035742E}"/>
              </a:ext>
            </a:extLst>
          </p:cNvPr>
          <p:cNvPicPr>
            <a:picLocks noChangeAspect="1"/>
          </p:cNvPicPr>
          <p:nvPr/>
        </p:nvPicPr>
        <p:blipFill>
          <a:blip r:embed="rId3"/>
          <a:stretch>
            <a:fillRect/>
          </a:stretch>
        </p:blipFill>
        <p:spPr>
          <a:xfrm>
            <a:off x="-1" y="0"/>
            <a:ext cx="9143999" cy="5143500"/>
          </a:xfrm>
          <a:prstGeom prst="rect">
            <a:avLst/>
          </a:prstGeom>
        </p:spPr>
      </p:pic>
    </p:spTree>
    <p:extLst>
      <p:ext uri="{BB962C8B-B14F-4D97-AF65-F5344CB8AC3E}">
        <p14:creationId xmlns:p14="http://schemas.microsoft.com/office/powerpoint/2010/main" val="184351343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pic>
        <p:nvPicPr>
          <p:cNvPr id="3" name="Immagine 2">
            <a:extLst>
              <a:ext uri="{FF2B5EF4-FFF2-40B4-BE49-F238E27FC236}">
                <a16:creationId xmlns:a16="http://schemas.microsoft.com/office/drawing/2014/main" id="{889CCC56-44D4-446E-80D0-F94DFE3FBB66}"/>
              </a:ext>
            </a:extLst>
          </p:cNvPr>
          <p:cNvPicPr>
            <a:picLocks noChangeAspect="1"/>
          </p:cNvPicPr>
          <p:nvPr/>
        </p:nvPicPr>
        <p:blipFill>
          <a:blip r:embed="rId3"/>
          <a:stretch>
            <a:fillRect/>
          </a:stretch>
        </p:blipFill>
        <p:spPr>
          <a:xfrm>
            <a:off x="-329795" y="-510647"/>
            <a:ext cx="9144000" cy="4834759"/>
          </a:xfrm>
          <a:prstGeom prst="rect">
            <a:avLst/>
          </a:prstGeom>
        </p:spPr>
      </p:pic>
      <p:sp>
        <p:nvSpPr>
          <p:cNvPr id="82" name="Google Shape;82;p15"/>
          <p:cNvSpPr txBox="1">
            <a:spLocks noGrp="1"/>
          </p:cNvSpPr>
          <p:nvPr>
            <p:ph type="title"/>
          </p:nvPr>
        </p:nvSpPr>
        <p:spPr>
          <a:xfrm>
            <a:off x="471054" y="3622965"/>
            <a:ext cx="8229600" cy="991789"/>
          </a:xfrm>
          <a:prstGeom prst="rect">
            <a:avLst/>
          </a:prstGeom>
          <a:solidFill>
            <a:srgbClr val="00ADEF"/>
          </a:solidFill>
        </p:spPr>
        <p:txBody>
          <a:bodyPr spcFirstLastPara="1" wrap="square" lIns="91425" tIns="91425" rIns="91425" bIns="91425" anchor="b" anchorCtr="0">
            <a:noAutofit/>
          </a:bodyPr>
          <a:lstStyle/>
          <a:p>
            <a:pPr marL="0" lvl="0" indent="0" algn="ctr" rtl="0">
              <a:spcBef>
                <a:spcPts val="0"/>
              </a:spcBef>
              <a:spcAft>
                <a:spcPts val="0"/>
              </a:spcAft>
              <a:buNone/>
            </a:pPr>
            <a:r>
              <a:rPr lang="it-IT" sz="4800" dirty="0" err="1">
                <a:solidFill>
                  <a:srgbClr val="FFFFFF"/>
                </a:solidFill>
                <a:latin typeface="Syncopate"/>
                <a:ea typeface="Syncopate"/>
                <a:cs typeface="Syncopate"/>
                <a:sym typeface="Syncopate"/>
              </a:rPr>
              <a:t>optimization</a:t>
            </a:r>
            <a:endParaRPr sz="4800" dirty="0">
              <a:solidFill>
                <a:srgbClr val="FFFFFF"/>
              </a:solidFill>
              <a:latin typeface="Syncopate"/>
              <a:ea typeface="Syncopate"/>
              <a:cs typeface="Syncopate"/>
              <a:sym typeface="Syncopate"/>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353746" y="745436"/>
            <a:ext cx="8376438" cy="3748140"/>
          </a:xfrm>
        </p:spPr>
        <p:txBody>
          <a:bodyPr/>
          <a:lstStyle/>
          <a:p>
            <a:pPr marL="342900" indent="-342900"/>
            <a:r>
              <a:rPr lang="en-US" sz="2400" dirty="0"/>
              <a:t>Windows Server power plan default set to </a:t>
            </a:r>
            <a:r>
              <a:rPr lang="en-US" sz="2400" b="1" dirty="0"/>
              <a:t>Balanced</a:t>
            </a:r>
            <a:endParaRPr lang="en-US" sz="2400" dirty="0"/>
          </a:p>
          <a:p>
            <a:pPr marL="800100" lvl="1" indent="-342900"/>
            <a:r>
              <a:rPr lang="en-US" sz="1800" dirty="0"/>
              <a:t>It is not suitable for database servers. </a:t>
            </a:r>
          </a:p>
          <a:p>
            <a:pPr marL="342900" indent="-342900"/>
            <a:r>
              <a:rPr lang="en-US" sz="2400" dirty="0"/>
              <a:t>Set it to </a:t>
            </a:r>
            <a:r>
              <a:rPr lang="en-US" sz="2400" b="1" dirty="0">
                <a:solidFill>
                  <a:srgbClr val="00ADEF"/>
                </a:solidFill>
              </a:rPr>
              <a:t>High Performance</a:t>
            </a:r>
            <a:r>
              <a:rPr lang="en-US" sz="2400" dirty="0"/>
              <a:t> </a:t>
            </a:r>
            <a:r>
              <a:rPr lang="en-US" sz="2400" b="1" dirty="0"/>
              <a:t>and gain approximately +20% of the performance for CPU-intensive operations</a:t>
            </a:r>
            <a:r>
              <a:rPr lang="en-US" sz="2400" dirty="0"/>
              <a:t>. </a:t>
            </a:r>
          </a:p>
          <a:p>
            <a:pPr marL="342900" indent="-342900"/>
            <a:r>
              <a:rPr lang="en-US" sz="2400" dirty="0"/>
              <a:t>It can be set online, without restart or reboot</a:t>
            </a:r>
            <a:endParaRPr lang="it-IT" sz="2400" dirty="0"/>
          </a:p>
        </p:txBody>
      </p:sp>
      <p:sp>
        <p:nvSpPr>
          <p:cNvPr id="6" name="Titolo 1">
            <a:extLst>
              <a:ext uri="{FF2B5EF4-FFF2-40B4-BE49-F238E27FC236}">
                <a16:creationId xmlns:a16="http://schemas.microsoft.com/office/drawing/2014/main" id="{82FF0CDC-9986-43B5-AB64-599227A7E76A}"/>
              </a:ext>
            </a:extLst>
          </p:cNvPr>
          <p:cNvSpPr txBox="1">
            <a:spLocks/>
          </p:cNvSpPr>
          <p:nvPr/>
        </p:nvSpPr>
        <p:spPr>
          <a:xfrm>
            <a:off x="0" y="0"/>
            <a:ext cx="9144000" cy="745436"/>
          </a:xfrm>
          <a:prstGeom prst="rect">
            <a:avLst/>
          </a:prstGeom>
          <a:solidFill>
            <a:srgbClr val="00ADEF"/>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a:solidFill>
                  <a:schemeClr val="bg1"/>
                </a:solidFill>
                <a:latin typeface="+mj-lt"/>
                <a:ea typeface="+mj-ea"/>
                <a:cs typeface="+mj-cs"/>
              </a:rPr>
              <a:t>Windows power plan</a:t>
            </a:r>
          </a:p>
        </p:txBody>
      </p:sp>
    </p:spTree>
    <p:extLst>
      <p:ext uri="{BB962C8B-B14F-4D97-AF65-F5344CB8AC3E}">
        <p14:creationId xmlns:p14="http://schemas.microsoft.com/office/powerpoint/2010/main" val="79229167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82FF0CDC-9986-43B5-AB64-599227A7E76A}"/>
              </a:ext>
            </a:extLst>
          </p:cNvPr>
          <p:cNvSpPr txBox="1">
            <a:spLocks/>
          </p:cNvSpPr>
          <p:nvPr/>
        </p:nvSpPr>
        <p:spPr>
          <a:xfrm>
            <a:off x="0" y="0"/>
            <a:ext cx="9144000" cy="745436"/>
          </a:xfrm>
          <a:prstGeom prst="rect">
            <a:avLst/>
          </a:prstGeom>
          <a:solidFill>
            <a:srgbClr val="00ADEF"/>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a:solidFill>
                  <a:schemeClr val="bg1"/>
                </a:solidFill>
                <a:latin typeface="+mj-lt"/>
                <a:ea typeface="+mj-ea"/>
                <a:cs typeface="+mj-cs"/>
              </a:rPr>
              <a:t>Windows power plan</a:t>
            </a:r>
          </a:p>
        </p:txBody>
      </p:sp>
      <p:pic>
        <p:nvPicPr>
          <p:cNvPr id="4" name="Immagine 3">
            <a:extLst>
              <a:ext uri="{FF2B5EF4-FFF2-40B4-BE49-F238E27FC236}">
                <a16:creationId xmlns:a16="http://schemas.microsoft.com/office/drawing/2014/main" id="{E69F201F-9FD7-4795-9B0E-B01A5B54FEAC}"/>
              </a:ext>
            </a:extLst>
          </p:cNvPr>
          <p:cNvPicPr>
            <a:picLocks noChangeAspect="1"/>
          </p:cNvPicPr>
          <p:nvPr/>
        </p:nvPicPr>
        <p:blipFill>
          <a:blip r:embed="rId3"/>
          <a:stretch>
            <a:fillRect/>
          </a:stretch>
        </p:blipFill>
        <p:spPr>
          <a:xfrm>
            <a:off x="1623628" y="745436"/>
            <a:ext cx="7520372" cy="5143500"/>
          </a:xfrm>
          <a:prstGeom prst="rect">
            <a:avLst/>
          </a:prstGeom>
        </p:spPr>
      </p:pic>
      <p:sp>
        <p:nvSpPr>
          <p:cNvPr id="3" name="Segnaposto contenuto 2"/>
          <p:cNvSpPr>
            <a:spLocks noGrp="1"/>
          </p:cNvSpPr>
          <p:nvPr>
            <p:ph idx="1"/>
          </p:nvPr>
        </p:nvSpPr>
        <p:spPr>
          <a:xfrm>
            <a:off x="3836575" y="1956119"/>
            <a:ext cx="3094477" cy="834307"/>
          </a:xfrm>
        </p:spPr>
        <p:txBody>
          <a:bodyPr/>
          <a:lstStyle/>
          <a:p>
            <a:pPr marL="0" indent="0">
              <a:buNone/>
            </a:pPr>
            <a:r>
              <a:rPr lang="en-US" sz="1200" dirty="0"/>
              <a:t>The picture shows the CPU graph, which demonstrates the advantage of </a:t>
            </a:r>
          </a:p>
          <a:p>
            <a:pPr marL="0" indent="0">
              <a:buNone/>
            </a:pPr>
            <a:r>
              <a:rPr lang="en-US" sz="1200" dirty="0"/>
              <a:t>"High-performance" power plan</a:t>
            </a:r>
            <a:endParaRPr lang="it-IT" sz="1200" dirty="0"/>
          </a:p>
        </p:txBody>
      </p:sp>
    </p:spTree>
    <p:extLst>
      <p:ext uri="{BB962C8B-B14F-4D97-AF65-F5344CB8AC3E}">
        <p14:creationId xmlns:p14="http://schemas.microsoft.com/office/powerpoint/2010/main" val="330167131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353746" y="745436"/>
            <a:ext cx="8376438" cy="1826314"/>
          </a:xfrm>
        </p:spPr>
        <p:txBody>
          <a:bodyPr/>
          <a:lstStyle/>
          <a:p>
            <a:r>
              <a:rPr lang="en-US" sz="2400" b="1" dirty="0"/>
              <a:t>Firebird with Classic architecture on Windows</a:t>
            </a:r>
            <a:r>
              <a:rPr lang="en-US" sz="2400" b="1" dirty="0">
                <a:solidFill>
                  <a:srgbClr val="C27BA0"/>
                </a:solidFill>
              </a:rPr>
              <a:t> </a:t>
            </a:r>
            <a:r>
              <a:rPr lang="en-US" sz="2400" b="1" dirty="0">
                <a:solidFill>
                  <a:srgbClr val="00ADEF"/>
                </a:solidFill>
              </a:rPr>
              <a:t>Enable «Interact with desktop»</a:t>
            </a:r>
            <a:r>
              <a:rPr lang="en-US" sz="2400" dirty="0">
                <a:solidFill>
                  <a:srgbClr val="00ADEF"/>
                </a:solidFill>
              </a:rPr>
              <a:t> </a:t>
            </a:r>
          </a:p>
          <a:p>
            <a:r>
              <a:rPr lang="en-US" sz="2400" i="1" dirty="0"/>
              <a:t>Without this setting, the resource «desktop heap» is limited by Windows</a:t>
            </a:r>
            <a:endParaRPr lang="en-US" sz="2400" dirty="0"/>
          </a:p>
        </p:txBody>
      </p:sp>
      <p:sp>
        <p:nvSpPr>
          <p:cNvPr id="6" name="Titolo 1">
            <a:extLst>
              <a:ext uri="{FF2B5EF4-FFF2-40B4-BE49-F238E27FC236}">
                <a16:creationId xmlns:a16="http://schemas.microsoft.com/office/drawing/2014/main" id="{82FF0CDC-9986-43B5-AB64-599227A7E76A}"/>
              </a:ext>
            </a:extLst>
          </p:cNvPr>
          <p:cNvSpPr txBox="1">
            <a:spLocks/>
          </p:cNvSpPr>
          <p:nvPr/>
        </p:nvSpPr>
        <p:spPr>
          <a:xfrm>
            <a:off x="0" y="0"/>
            <a:ext cx="9144000" cy="745436"/>
          </a:xfrm>
          <a:prstGeom prst="rect">
            <a:avLst/>
          </a:prstGeom>
          <a:solidFill>
            <a:srgbClr val="00ADEF"/>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err="1">
                <a:solidFill>
                  <a:schemeClr val="bg1"/>
                </a:solidFill>
                <a:latin typeface="+mj-lt"/>
                <a:ea typeface="+mj-ea"/>
                <a:cs typeface="+mj-cs"/>
              </a:rPr>
              <a:t>Interact</a:t>
            </a:r>
            <a:r>
              <a:rPr lang="it-IT" sz="4200" b="0" i="1" kern="1200" dirty="0">
                <a:solidFill>
                  <a:schemeClr val="bg1"/>
                </a:solidFill>
                <a:latin typeface="+mj-lt"/>
                <a:ea typeface="+mj-ea"/>
                <a:cs typeface="+mj-cs"/>
              </a:rPr>
              <a:t> with desktop</a:t>
            </a:r>
          </a:p>
        </p:txBody>
      </p:sp>
      <p:pic>
        <p:nvPicPr>
          <p:cNvPr id="4" name="Immagine 3">
            <a:extLst>
              <a:ext uri="{FF2B5EF4-FFF2-40B4-BE49-F238E27FC236}">
                <a16:creationId xmlns:a16="http://schemas.microsoft.com/office/drawing/2014/main" id="{3209CF16-7E95-4BF3-A305-8358DA91A429}"/>
              </a:ext>
            </a:extLst>
          </p:cNvPr>
          <p:cNvPicPr>
            <a:picLocks noChangeAspect="1"/>
          </p:cNvPicPr>
          <p:nvPr/>
        </p:nvPicPr>
        <p:blipFill>
          <a:blip r:embed="rId3"/>
          <a:stretch>
            <a:fillRect/>
          </a:stretch>
        </p:blipFill>
        <p:spPr>
          <a:xfrm>
            <a:off x="5152468" y="2876234"/>
            <a:ext cx="3991532" cy="2267266"/>
          </a:xfrm>
          <a:prstGeom prst="rect">
            <a:avLst/>
          </a:prstGeom>
        </p:spPr>
      </p:pic>
      <p:sp>
        <p:nvSpPr>
          <p:cNvPr id="7" name="Segnaposto contenuto 2">
            <a:extLst>
              <a:ext uri="{FF2B5EF4-FFF2-40B4-BE49-F238E27FC236}">
                <a16:creationId xmlns:a16="http://schemas.microsoft.com/office/drawing/2014/main" id="{B4FD0E56-907E-4A09-8020-EB19B345D42E}"/>
              </a:ext>
            </a:extLst>
          </p:cNvPr>
          <p:cNvSpPr txBox="1">
            <a:spLocks/>
          </p:cNvSpPr>
          <p:nvPr/>
        </p:nvSpPr>
        <p:spPr>
          <a:xfrm>
            <a:off x="353746" y="2369128"/>
            <a:ext cx="4798722" cy="3163539"/>
          </a:xfrm>
          <a:prstGeom prst="rect">
            <a:avLst/>
          </a:prstGeom>
          <a:noFill/>
          <a:ln>
            <a:noFill/>
          </a:ln>
        </p:spPr>
        <p:txBody>
          <a:bodyPr spcFirstLastPara="1" wrap="square" lIns="91425" tIns="91425" rIns="91425" bIns="91425" anchor="t" anchorCtr="0"/>
          <a:lstStyle>
            <a:defPPr marR="0" lvl="0" algn="l" rtl="0">
              <a:lnSpc>
                <a:spcPct val="100000"/>
              </a:lnSpc>
              <a:spcBef>
                <a:spcPts val="0"/>
              </a:spcBef>
              <a:spcAft>
                <a:spcPts val="0"/>
              </a:spcAft>
            </a:defPPr>
            <a:lvl1pPr marL="457200" marR="0" lvl="0" indent="-419100" algn="l" rtl="0">
              <a:lnSpc>
                <a:spcPct val="100000"/>
              </a:lnSpc>
              <a:spcBef>
                <a:spcPts val="600"/>
              </a:spcBef>
              <a:spcAft>
                <a:spcPts val="0"/>
              </a:spcAft>
              <a:buClr>
                <a:schemeClr val="dk1"/>
              </a:buClr>
              <a:buSzPts val="3000"/>
              <a:buFont typeface="Arial"/>
              <a:buChar char="●"/>
              <a:defRPr sz="3000" b="0" i="0" u="none" strike="noStrike" cap="none">
                <a:solidFill>
                  <a:schemeClr val="dk1"/>
                </a:solidFill>
                <a:latin typeface="Arial"/>
                <a:ea typeface="Arial"/>
                <a:cs typeface="Arial"/>
                <a:sym typeface="Arial"/>
              </a:defRPr>
            </a:lvl1pPr>
            <a:lvl2pPr marL="914400" marR="0" lvl="1" indent="-381000" algn="l" rtl="0">
              <a:lnSpc>
                <a:spcPct val="100000"/>
              </a:lnSpc>
              <a:spcBef>
                <a:spcPts val="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81000" algn="l" rtl="0">
              <a:lnSpc>
                <a:spcPct val="100000"/>
              </a:lnSpc>
              <a:spcBef>
                <a:spcPts val="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42900" algn="l" rtl="0">
              <a:lnSpc>
                <a:spcPct val="100000"/>
              </a:lnSpc>
              <a:spcBef>
                <a:spcPts val="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100000"/>
              </a:lnSpc>
              <a:spcBef>
                <a:spcPts val="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100000"/>
              </a:lnSpc>
              <a:spcBef>
                <a:spcPts val="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100000"/>
              </a:lnSpc>
              <a:spcBef>
                <a:spcPts val="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r>
              <a:rPr lang="en-US" sz="2400" dirty="0"/>
              <a:t>Firebird cannot open more than 250-300 connections (depends on the metadata of the database and related memory consumption) – there will Out Of Memory error.</a:t>
            </a:r>
            <a:endParaRPr lang="it-IT" sz="2400" dirty="0"/>
          </a:p>
        </p:txBody>
      </p:sp>
    </p:spTree>
    <p:extLst>
      <p:ext uri="{BB962C8B-B14F-4D97-AF65-F5344CB8AC3E}">
        <p14:creationId xmlns:p14="http://schemas.microsoft.com/office/powerpoint/2010/main" val="27248375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628650" y="745435"/>
            <a:ext cx="7886700" cy="3888909"/>
          </a:xfrm>
        </p:spPr>
        <p:txBody>
          <a:bodyPr/>
          <a:lstStyle/>
          <a:p>
            <a:r>
              <a:rPr lang="it-IT" sz="2400" b="1" dirty="0">
                <a:solidFill>
                  <a:srgbClr val="E06666"/>
                </a:solidFill>
              </a:rPr>
              <a:t>Use BBU</a:t>
            </a:r>
          </a:p>
          <a:p>
            <a:r>
              <a:rPr lang="it-IT" sz="2400" dirty="0" err="1"/>
              <a:t>If</a:t>
            </a:r>
            <a:r>
              <a:rPr lang="it-IT" sz="2400" dirty="0"/>
              <a:t> </a:t>
            </a:r>
            <a:r>
              <a:rPr lang="it-IT" sz="2400" dirty="0" err="1"/>
              <a:t>you</a:t>
            </a:r>
            <a:r>
              <a:rPr lang="it-IT" sz="2400" dirty="0"/>
              <a:t> are </a:t>
            </a:r>
            <a:r>
              <a:rPr lang="it-IT" sz="2400" dirty="0" err="1"/>
              <a:t>using</a:t>
            </a:r>
            <a:r>
              <a:rPr lang="it-IT" sz="2400" dirty="0"/>
              <a:t> RAID controller, </a:t>
            </a:r>
            <a:r>
              <a:rPr lang="it-IT" sz="2400" dirty="0" err="1"/>
              <a:t>check</a:t>
            </a:r>
            <a:r>
              <a:rPr lang="it-IT" sz="2400" dirty="0"/>
              <a:t> </a:t>
            </a:r>
            <a:r>
              <a:rPr lang="it-IT" sz="2400" dirty="0" err="1"/>
              <a:t>that</a:t>
            </a:r>
            <a:r>
              <a:rPr lang="it-IT" sz="2400" dirty="0"/>
              <a:t> </a:t>
            </a:r>
            <a:r>
              <a:rPr lang="it-IT" sz="2400" dirty="0" err="1"/>
              <a:t>it</a:t>
            </a:r>
            <a:r>
              <a:rPr lang="it-IT" sz="2400" dirty="0"/>
              <a:t> </a:t>
            </a:r>
            <a:r>
              <a:rPr lang="it-IT" sz="2400" dirty="0" err="1"/>
              <a:t>has</a:t>
            </a:r>
            <a:r>
              <a:rPr lang="it-IT" sz="2400" dirty="0"/>
              <a:t> Backup </a:t>
            </a:r>
            <a:r>
              <a:rPr lang="it-IT" sz="2400" dirty="0" err="1"/>
              <a:t>Battery</a:t>
            </a:r>
            <a:r>
              <a:rPr lang="it-IT" sz="2400" dirty="0"/>
              <a:t> Unit (BBU) </a:t>
            </a:r>
            <a:r>
              <a:rPr lang="it-IT" sz="2400" dirty="0" err="1"/>
              <a:t>installed</a:t>
            </a:r>
            <a:r>
              <a:rPr lang="it-IT" sz="2400" dirty="0"/>
              <a:t> and </a:t>
            </a:r>
            <a:r>
              <a:rPr lang="it-IT" sz="2400" dirty="0" err="1"/>
              <a:t>operational</a:t>
            </a:r>
            <a:r>
              <a:rPr lang="it-IT" sz="2400" dirty="0"/>
              <a:t> – some </a:t>
            </a:r>
            <a:r>
              <a:rPr lang="it-IT" sz="2400" dirty="0" err="1"/>
              <a:t>vendors</a:t>
            </a:r>
            <a:r>
              <a:rPr lang="it-IT" sz="2400" dirty="0"/>
              <a:t> do </a:t>
            </a:r>
            <a:r>
              <a:rPr lang="it-IT" sz="2400" dirty="0" err="1"/>
              <a:t>not</a:t>
            </a:r>
            <a:r>
              <a:rPr lang="it-IT" sz="2400" dirty="0"/>
              <a:t> </a:t>
            </a:r>
            <a:r>
              <a:rPr lang="it-IT" sz="2400" dirty="0" err="1"/>
              <a:t>provide</a:t>
            </a:r>
            <a:r>
              <a:rPr lang="it-IT" sz="2400" dirty="0"/>
              <a:t> BBU by default. </a:t>
            </a:r>
          </a:p>
          <a:p>
            <a:r>
              <a:rPr lang="it-IT" sz="2400" dirty="0" err="1"/>
              <a:t>Without</a:t>
            </a:r>
            <a:r>
              <a:rPr lang="it-IT" sz="2400" dirty="0"/>
              <a:t> BBU, the controller </a:t>
            </a:r>
            <a:r>
              <a:rPr lang="it-IT" sz="2400" dirty="0" err="1"/>
              <a:t>disables</a:t>
            </a:r>
            <a:r>
              <a:rPr lang="it-IT" sz="2400" dirty="0"/>
              <a:t> the cache, and RAID </a:t>
            </a:r>
            <a:r>
              <a:rPr lang="it-IT" sz="2400" dirty="0" err="1"/>
              <a:t>works</a:t>
            </a:r>
            <a:r>
              <a:rPr lang="it-IT" sz="2400" dirty="0"/>
              <a:t> </a:t>
            </a:r>
            <a:r>
              <a:rPr lang="it-IT" sz="2400" dirty="0" err="1"/>
              <a:t>very</a:t>
            </a:r>
            <a:r>
              <a:rPr lang="it-IT" sz="2400" dirty="0"/>
              <a:t> slow, </a:t>
            </a:r>
            <a:r>
              <a:rPr lang="it-IT" sz="2400" dirty="0" err="1"/>
              <a:t>even</a:t>
            </a:r>
            <a:r>
              <a:rPr lang="it-IT" sz="2400" dirty="0"/>
              <a:t> </a:t>
            </a:r>
            <a:r>
              <a:rPr lang="it-IT" sz="2400" dirty="0" err="1"/>
              <a:t>slower</a:t>
            </a:r>
            <a:r>
              <a:rPr lang="it-IT" sz="2400" dirty="0"/>
              <a:t> </a:t>
            </a:r>
            <a:r>
              <a:rPr lang="it-IT" sz="2400" dirty="0" err="1"/>
              <a:t>than</a:t>
            </a:r>
            <a:r>
              <a:rPr lang="it-IT" sz="2400" dirty="0"/>
              <a:t> </a:t>
            </a:r>
            <a:r>
              <a:rPr lang="it-IT" sz="2400" dirty="0" err="1"/>
              <a:t>usual</a:t>
            </a:r>
            <a:r>
              <a:rPr lang="it-IT" sz="2400" dirty="0"/>
              <a:t> SATA </a:t>
            </a:r>
            <a:r>
              <a:rPr lang="it-IT" sz="2400" dirty="0" err="1"/>
              <a:t>drives</a:t>
            </a:r>
            <a:r>
              <a:rPr lang="it-IT" sz="2400" dirty="0"/>
              <a:t>. </a:t>
            </a:r>
          </a:p>
          <a:p>
            <a:r>
              <a:rPr lang="it-IT" sz="2400" dirty="0" err="1"/>
              <a:t>Usually</a:t>
            </a:r>
            <a:r>
              <a:rPr lang="it-IT" sz="2400" dirty="0"/>
              <a:t>, </a:t>
            </a:r>
            <a:r>
              <a:rPr lang="it-IT" sz="2400" dirty="0" err="1"/>
              <a:t>you</a:t>
            </a:r>
            <a:r>
              <a:rPr lang="it-IT" sz="2400" dirty="0"/>
              <a:t> can </a:t>
            </a:r>
            <a:r>
              <a:rPr lang="it-IT" sz="2400" dirty="0" err="1"/>
              <a:t>check</a:t>
            </a:r>
            <a:r>
              <a:rPr lang="it-IT" sz="2400" dirty="0"/>
              <a:t> BBU status in the RAID </a:t>
            </a:r>
            <a:r>
              <a:rPr lang="it-IT" sz="2400" dirty="0" err="1"/>
              <a:t>configuration</a:t>
            </a:r>
            <a:r>
              <a:rPr lang="it-IT" sz="2400" dirty="0"/>
              <a:t> </a:t>
            </a:r>
            <a:r>
              <a:rPr lang="it-IT" sz="2400" dirty="0" err="1"/>
              <a:t>tool</a:t>
            </a:r>
            <a:r>
              <a:rPr lang="it-IT" sz="2400" dirty="0"/>
              <a:t>. </a:t>
            </a:r>
          </a:p>
          <a:p>
            <a:pPr marL="0" indent="0">
              <a:buNone/>
            </a:pPr>
            <a:endParaRPr lang="it-IT" sz="2400" dirty="0"/>
          </a:p>
        </p:txBody>
      </p:sp>
      <p:sp>
        <p:nvSpPr>
          <p:cNvPr id="6" name="Titolo 1">
            <a:extLst>
              <a:ext uri="{FF2B5EF4-FFF2-40B4-BE49-F238E27FC236}">
                <a16:creationId xmlns:a16="http://schemas.microsoft.com/office/drawing/2014/main" id="{B5AAC70A-8051-448A-B0BA-536C51D429D7}"/>
              </a:ext>
            </a:extLst>
          </p:cNvPr>
          <p:cNvSpPr>
            <a:spLocks noGrp="1"/>
          </p:cNvSpPr>
          <p:nvPr>
            <p:ph type="title"/>
          </p:nvPr>
        </p:nvSpPr>
        <p:spPr>
          <a:xfrm>
            <a:off x="0" y="0"/>
            <a:ext cx="9144000" cy="745436"/>
          </a:xfrm>
          <a:solidFill>
            <a:srgbClr val="E06666"/>
          </a:solidFill>
        </p:spPr>
        <p:txBody>
          <a:bodyPr>
            <a:normAutofit fontScale="90000"/>
          </a:bodyPr>
          <a:lstStyle/>
          <a:p>
            <a:pPr algn="ctr"/>
            <a:r>
              <a:rPr lang="it-IT" sz="4200" b="0" i="1" kern="1200" dirty="0">
                <a:solidFill>
                  <a:schemeClr val="bg1"/>
                </a:solidFill>
                <a:latin typeface="+mj-lt"/>
                <a:ea typeface="+mj-ea"/>
                <a:cs typeface="+mj-cs"/>
              </a:rPr>
              <a:t>Backup </a:t>
            </a:r>
            <a:r>
              <a:rPr lang="it-IT" sz="4200" b="0" i="1" kern="1200" dirty="0" err="1">
                <a:solidFill>
                  <a:schemeClr val="bg1"/>
                </a:solidFill>
                <a:latin typeface="+mj-lt"/>
                <a:ea typeface="+mj-ea"/>
                <a:cs typeface="+mj-cs"/>
              </a:rPr>
              <a:t>Battery</a:t>
            </a:r>
            <a:r>
              <a:rPr lang="it-IT" sz="4200" b="0" i="1" kern="1200" dirty="0">
                <a:solidFill>
                  <a:schemeClr val="bg1"/>
                </a:solidFill>
                <a:latin typeface="+mj-lt"/>
                <a:ea typeface="+mj-ea"/>
                <a:cs typeface="+mj-cs"/>
              </a:rPr>
              <a:t> Unit</a:t>
            </a:r>
          </a:p>
        </p:txBody>
      </p:sp>
    </p:spTree>
    <p:extLst>
      <p:ext uri="{BB962C8B-B14F-4D97-AF65-F5344CB8AC3E}">
        <p14:creationId xmlns:p14="http://schemas.microsoft.com/office/powerpoint/2010/main" val="186912244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353746" y="745436"/>
            <a:ext cx="8376438" cy="3748140"/>
          </a:xfrm>
        </p:spPr>
        <p:txBody>
          <a:bodyPr/>
          <a:lstStyle/>
          <a:p>
            <a:pPr marL="342900" indent="-342900"/>
            <a:r>
              <a:rPr lang="en-US" sz="2400" dirty="0"/>
              <a:t>Windows with Domain Controller role </a:t>
            </a:r>
            <a:r>
              <a:rPr lang="en-US" sz="2400" b="1" dirty="0"/>
              <a:t>disables the write cache on the disk </a:t>
            </a:r>
            <a:r>
              <a:rPr lang="en-US" sz="2400" dirty="0"/>
              <a:t>with Active Directory database.</a:t>
            </a:r>
          </a:p>
          <a:p>
            <a:pPr marL="342900" indent="-342900"/>
            <a:r>
              <a:rPr lang="en-US" sz="2400" dirty="0"/>
              <a:t>We have significantly worse performance than on the servers without Active Directory roles.</a:t>
            </a:r>
          </a:p>
          <a:p>
            <a:pPr marL="342900" indent="-342900"/>
            <a:r>
              <a:rPr lang="en-US" sz="2400" dirty="0"/>
              <a:t>Please note, that this problem affects such popular Windows version as Windows Small Business Server 2011, as well as other versions with DC.</a:t>
            </a:r>
            <a:endParaRPr lang="it-IT" sz="2400" dirty="0"/>
          </a:p>
        </p:txBody>
      </p:sp>
      <p:sp>
        <p:nvSpPr>
          <p:cNvPr id="6" name="Titolo 1">
            <a:extLst>
              <a:ext uri="{FF2B5EF4-FFF2-40B4-BE49-F238E27FC236}">
                <a16:creationId xmlns:a16="http://schemas.microsoft.com/office/drawing/2014/main" id="{82FF0CDC-9986-43B5-AB64-599227A7E76A}"/>
              </a:ext>
            </a:extLst>
          </p:cNvPr>
          <p:cNvSpPr txBox="1">
            <a:spLocks/>
          </p:cNvSpPr>
          <p:nvPr/>
        </p:nvSpPr>
        <p:spPr>
          <a:xfrm>
            <a:off x="0" y="0"/>
            <a:ext cx="9144000" cy="745436"/>
          </a:xfrm>
          <a:prstGeom prst="rect">
            <a:avLst/>
          </a:prstGeom>
          <a:solidFill>
            <a:srgbClr val="00ADEF"/>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err="1">
                <a:solidFill>
                  <a:schemeClr val="bg1"/>
                </a:solidFill>
                <a:latin typeface="+mj-lt"/>
                <a:ea typeface="+mj-ea"/>
                <a:cs typeface="+mj-cs"/>
              </a:rPr>
              <a:t>Beware</a:t>
            </a:r>
            <a:r>
              <a:rPr lang="it-IT" sz="4200" b="0" i="1" kern="1200" dirty="0">
                <a:solidFill>
                  <a:schemeClr val="bg1"/>
                </a:solidFill>
                <a:latin typeface="+mj-lt"/>
                <a:ea typeface="+mj-ea"/>
                <a:cs typeface="+mj-cs"/>
              </a:rPr>
              <a:t> of Domain Controller</a:t>
            </a:r>
          </a:p>
        </p:txBody>
      </p:sp>
    </p:spTree>
    <p:extLst>
      <p:ext uri="{BB962C8B-B14F-4D97-AF65-F5344CB8AC3E}">
        <p14:creationId xmlns:p14="http://schemas.microsoft.com/office/powerpoint/2010/main" val="1866669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53746" y="745436"/>
            <a:ext cx="8376438" cy="3748140"/>
          </a:xfrm>
        </p:spPr>
        <p:txBody>
          <a:bodyPr/>
          <a:lstStyle/>
          <a:p>
            <a:r>
              <a:rPr lang="en-US" sz="2400" dirty="0"/>
              <a:t>OS Memory Manager has implications regarding the memory allocation, and, by default, Windows requires 40% of RAM for file cache.</a:t>
            </a:r>
          </a:p>
          <a:p>
            <a:r>
              <a:rPr lang="en-US" sz="2400" dirty="0"/>
              <a:t>Unfortunately, the poor tool Windows Task Manager shows memory, which is used for file cache as «free», and some administrators try to make Firebird consume all this free memory, so they set </a:t>
            </a:r>
            <a:r>
              <a:rPr lang="en-US" sz="2400" dirty="0" err="1"/>
              <a:t>DefaultDBCachePage</a:t>
            </a:r>
            <a:r>
              <a:rPr lang="en-US" sz="2400" dirty="0"/>
              <a:t> parameter in </a:t>
            </a:r>
            <a:r>
              <a:rPr lang="en-US" sz="2400" dirty="0" err="1"/>
              <a:t>firebird.conf</a:t>
            </a:r>
            <a:r>
              <a:rPr lang="en-US" sz="2400" dirty="0"/>
              <a:t> to very high values, and it usually leads to swapping.</a:t>
            </a:r>
          </a:p>
        </p:txBody>
      </p:sp>
      <p:sp>
        <p:nvSpPr>
          <p:cNvPr id="6" name="Titolo 1">
            <a:extLst>
              <a:ext uri="{FF2B5EF4-FFF2-40B4-BE49-F238E27FC236}">
                <a16:creationId xmlns:a16="http://schemas.microsoft.com/office/drawing/2014/main" id="{82FF0CDC-9986-43B5-AB64-599227A7E76A}"/>
              </a:ext>
            </a:extLst>
          </p:cNvPr>
          <p:cNvSpPr txBox="1">
            <a:spLocks/>
          </p:cNvSpPr>
          <p:nvPr/>
        </p:nvSpPr>
        <p:spPr>
          <a:xfrm>
            <a:off x="0" y="0"/>
            <a:ext cx="9144000" cy="745436"/>
          </a:xfrm>
          <a:prstGeom prst="rect">
            <a:avLst/>
          </a:prstGeom>
          <a:solidFill>
            <a:srgbClr val="00ADEF"/>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a:solidFill>
                  <a:schemeClr val="bg1"/>
                </a:solidFill>
                <a:latin typeface="+mj-lt"/>
                <a:ea typeface="+mj-ea"/>
                <a:cs typeface="+mj-cs"/>
              </a:rPr>
              <a:t>RAM for file cache</a:t>
            </a:r>
          </a:p>
        </p:txBody>
      </p:sp>
    </p:spTree>
    <p:extLst>
      <p:ext uri="{BB962C8B-B14F-4D97-AF65-F5344CB8AC3E}">
        <p14:creationId xmlns:p14="http://schemas.microsoft.com/office/powerpoint/2010/main" val="46638405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Segnaposto contenuto 2"/>
              <p:cNvSpPr>
                <a:spLocks noGrp="1"/>
              </p:cNvSpPr>
              <p:nvPr>
                <p:ph idx="1"/>
              </p:nvPr>
            </p:nvSpPr>
            <p:spPr>
              <a:xfrm>
                <a:off x="353746" y="745436"/>
                <a:ext cx="8376438" cy="3748140"/>
              </a:xfrm>
            </p:spPr>
            <p:txBody>
              <a:bodyPr/>
              <a:lstStyle/>
              <a:p>
                <a:r>
                  <a:rPr lang="en-US" sz="2400" dirty="0"/>
                  <a:t>Always use </a:t>
                </a:r>
                <a:r>
                  <a:rPr lang="en-US" sz="2400" dirty="0" err="1">
                    <a:hlinkClick r:id="rId4"/>
                  </a:rPr>
                  <a:t>RAMMap</a:t>
                </a:r>
                <a:r>
                  <a:rPr lang="en-US" sz="2400" dirty="0"/>
                  <a:t> tool to see the actual memory usage on Windows.</a:t>
                </a:r>
              </a:p>
              <a:p>
                <a:r>
                  <a:rPr lang="en-US" sz="2400" b="1" dirty="0"/>
                  <a:t>Firebird server RULE</a:t>
                </a:r>
                <a:r>
                  <a:rPr lang="en-US" sz="2400" dirty="0"/>
                  <a:t> </a:t>
                </a:r>
              </a:p>
              <a:p>
                <a:pPr marL="38100" indent="0">
                  <a:buNone/>
                </a:pPr>
                <a:r>
                  <a:rPr lang="it-IT" sz="2400" b="0" dirty="0"/>
                  <a:t>			</a:t>
                </a:r>
                <a14:m>
                  <m:oMath xmlns:m="http://schemas.openxmlformats.org/officeDocument/2006/math">
                    <m:r>
                      <a:rPr lang="it-IT" sz="2400" b="0" i="1" smtClean="0">
                        <a:latin typeface="Cambria Math" panose="02040503050406030204" pitchFamily="18" charset="0"/>
                      </a:rPr>
                      <m:t>𝐹𝐵𝑚𝑒𝑚𝑤𝑠</m:t>
                    </m:r>
                    <m:r>
                      <a:rPr lang="it-IT" sz="2400" b="0" i="1" smtClean="0">
                        <a:latin typeface="Cambria Math" panose="02040503050406030204" pitchFamily="18" charset="0"/>
                      </a:rPr>
                      <m:t>≤</m:t>
                    </m:r>
                    <m:r>
                      <a:rPr lang="it-IT" sz="2400" b="0" i="1" smtClean="0">
                        <a:latin typeface="Cambria Math" panose="02040503050406030204" pitchFamily="18" charset="0"/>
                      </a:rPr>
                      <m:t>𝑅𝐴𝑀</m:t>
                    </m:r>
                  </m:oMath>
                </a14:m>
                <a:r>
                  <a:rPr lang="en-US" sz="2400" dirty="0"/>
                  <a:t>	</a:t>
                </a:r>
              </a:p>
              <a:p>
                <a:pPr marL="38100" indent="0">
                  <a:buNone/>
                </a:pPr>
                <a:r>
                  <a:rPr lang="en-US" sz="2400" dirty="0"/>
                  <a:t>Firebird memory (Working Set) should be less than 40% of total RAM. </a:t>
                </a:r>
              </a:p>
              <a:p>
                <a:pPr marL="38100" indent="0">
                  <a:buNone/>
                </a:pPr>
                <a:r>
                  <a:rPr lang="en-US" sz="2400" dirty="0"/>
                  <a:t>If the total size of working sets for all processes is more than 50%, swap can be started by Windows.</a:t>
                </a:r>
                <a:br>
                  <a:rPr lang="en-US" sz="2400" dirty="0"/>
                </a:br>
                <a:br>
                  <a:rPr lang="en-US" sz="2400" dirty="0"/>
                </a:br>
                <a:r>
                  <a:rPr lang="en-US" sz="2400" i="1" dirty="0"/>
                  <a:t> </a:t>
                </a:r>
                <a:endParaRPr lang="en-US" sz="2400" dirty="0"/>
              </a:p>
              <a:p>
                <a:pPr marL="342900" indent="-342900"/>
                <a:endParaRPr lang="it-IT" sz="2400" dirty="0"/>
              </a:p>
            </p:txBody>
          </p:sp>
        </mc:Choice>
        <mc:Fallback xmlns="">
          <p:sp>
            <p:nvSpPr>
              <p:cNvPr id="3" name="Segnaposto contenuto 2"/>
              <p:cNvSpPr>
                <a:spLocks noGrp="1" noRot="1" noChangeAspect="1" noMove="1" noResize="1" noEditPoints="1" noAdjustHandles="1" noChangeArrowheads="1" noChangeShapeType="1" noTextEdit="1"/>
              </p:cNvSpPr>
              <p:nvPr>
                <p:ph idx="1"/>
              </p:nvPr>
            </p:nvSpPr>
            <p:spPr>
              <a:xfrm>
                <a:off x="353746" y="745436"/>
                <a:ext cx="8376438" cy="3748140"/>
              </a:xfrm>
              <a:blipFill>
                <a:blip r:embed="rId5"/>
                <a:stretch>
                  <a:fillRect l="-1019" r="-2111"/>
                </a:stretch>
              </a:blipFill>
            </p:spPr>
            <p:txBody>
              <a:bodyPr/>
              <a:lstStyle/>
              <a:p>
                <a:r>
                  <a:rPr lang="it-IT">
                    <a:noFill/>
                  </a:rPr>
                  <a:t> </a:t>
                </a:r>
              </a:p>
            </p:txBody>
          </p:sp>
        </mc:Fallback>
      </mc:AlternateContent>
      <p:sp>
        <p:nvSpPr>
          <p:cNvPr id="6" name="Titolo 1">
            <a:extLst>
              <a:ext uri="{FF2B5EF4-FFF2-40B4-BE49-F238E27FC236}">
                <a16:creationId xmlns:a16="http://schemas.microsoft.com/office/drawing/2014/main" id="{82FF0CDC-9986-43B5-AB64-599227A7E76A}"/>
              </a:ext>
            </a:extLst>
          </p:cNvPr>
          <p:cNvSpPr txBox="1">
            <a:spLocks/>
          </p:cNvSpPr>
          <p:nvPr/>
        </p:nvSpPr>
        <p:spPr>
          <a:xfrm>
            <a:off x="0" y="0"/>
            <a:ext cx="9144000" cy="745436"/>
          </a:xfrm>
          <a:prstGeom prst="rect">
            <a:avLst/>
          </a:prstGeom>
          <a:solidFill>
            <a:srgbClr val="00ADEF"/>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a:solidFill>
                  <a:schemeClr val="bg1"/>
                </a:solidFill>
                <a:latin typeface="+mj-lt"/>
                <a:ea typeface="+mj-ea"/>
                <a:cs typeface="+mj-cs"/>
              </a:rPr>
              <a:t>RAM for file cache</a:t>
            </a:r>
          </a:p>
        </p:txBody>
      </p:sp>
    </p:spTree>
    <p:extLst>
      <p:ext uri="{BB962C8B-B14F-4D97-AF65-F5344CB8AC3E}">
        <p14:creationId xmlns:p14="http://schemas.microsoft.com/office/powerpoint/2010/main" val="409249662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pic>
        <p:nvPicPr>
          <p:cNvPr id="4" name="Immagine 3">
            <a:extLst>
              <a:ext uri="{FF2B5EF4-FFF2-40B4-BE49-F238E27FC236}">
                <a16:creationId xmlns:a16="http://schemas.microsoft.com/office/drawing/2014/main" id="{9DEBB93F-9D7C-4AFF-88AF-E7BE78D7C201}"/>
              </a:ext>
            </a:extLst>
          </p:cNvPr>
          <p:cNvPicPr>
            <a:picLocks noChangeAspect="1"/>
          </p:cNvPicPr>
          <p:nvPr/>
        </p:nvPicPr>
        <p:blipFill>
          <a:blip r:embed="rId3"/>
          <a:stretch>
            <a:fillRect/>
          </a:stretch>
        </p:blipFill>
        <p:spPr>
          <a:xfrm>
            <a:off x="2706832" y="74470"/>
            <a:ext cx="3548495" cy="3548495"/>
          </a:xfrm>
          <a:prstGeom prst="rect">
            <a:avLst/>
          </a:prstGeom>
        </p:spPr>
      </p:pic>
      <p:sp>
        <p:nvSpPr>
          <p:cNvPr id="82" name="Google Shape;82;p15"/>
          <p:cNvSpPr txBox="1">
            <a:spLocks noGrp="1"/>
          </p:cNvSpPr>
          <p:nvPr>
            <p:ph type="title"/>
          </p:nvPr>
        </p:nvSpPr>
        <p:spPr>
          <a:xfrm>
            <a:off x="471054" y="3491345"/>
            <a:ext cx="8229600" cy="1577685"/>
          </a:xfrm>
          <a:prstGeom prst="rect">
            <a:avLst/>
          </a:prstGeom>
          <a:solidFill>
            <a:srgbClr val="C27BA0"/>
          </a:solidFill>
        </p:spPr>
        <p:txBody>
          <a:bodyPr spcFirstLastPara="1" wrap="square" lIns="91425" tIns="91425" rIns="91425" bIns="91425" anchor="b" anchorCtr="0">
            <a:noAutofit/>
          </a:bodyPr>
          <a:lstStyle/>
          <a:p>
            <a:pPr marL="0" lvl="0" indent="0" algn="ctr" rtl="0">
              <a:spcBef>
                <a:spcPts val="0"/>
              </a:spcBef>
              <a:spcAft>
                <a:spcPts val="0"/>
              </a:spcAft>
              <a:buNone/>
            </a:pPr>
            <a:r>
              <a:rPr lang="it-IT" sz="4800" dirty="0">
                <a:solidFill>
                  <a:srgbClr val="FFFFFF"/>
                </a:solidFill>
                <a:latin typeface="Syncopate"/>
                <a:ea typeface="Syncopate"/>
                <a:cs typeface="Syncopate"/>
                <a:sym typeface="Syncopate"/>
              </a:rPr>
              <a:t>LINUX </a:t>
            </a:r>
            <a:r>
              <a:rPr lang="it-IT" sz="4800" dirty="0" err="1">
                <a:solidFill>
                  <a:srgbClr val="FFFFFF"/>
                </a:solidFill>
                <a:latin typeface="Syncopate"/>
                <a:ea typeface="Syncopate"/>
                <a:cs typeface="Syncopate"/>
                <a:sym typeface="Syncopate"/>
              </a:rPr>
              <a:t>optimization</a:t>
            </a:r>
            <a:endParaRPr sz="4800" dirty="0">
              <a:solidFill>
                <a:srgbClr val="FFFFFF"/>
              </a:solidFill>
              <a:latin typeface="Syncopate"/>
              <a:ea typeface="Syncopate"/>
              <a:cs typeface="Syncopate"/>
              <a:sym typeface="Syncopate"/>
            </a:endParaRPr>
          </a:p>
        </p:txBody>
      </p:sp>
    </p:spTree>
    <p:extLst>
      <p:ext uri="{BB962C8B-B14F-4D97-AF65-F5344CB8AC3E}">
        <p14:creationId xmlns:p14="http://schemas.microsoft.com/office/powerpoint/2010/main" val="203664257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82FF0CDC-9986-43B5-AB64-599227A7E76A}"/>
              </a:ext>
            </a:extLst>
          </p:cNvPr>
          <p:cNvSpPr txBox="1">
            <a:spLocks/>
          </p:cNvSpPr>
          <p:nvPr/>
        </p:nvSpPr>
        <p:spPr>
          <a:xfrm>
            <a:off x="0" y="0"/>
            <a:ext cx="9144000" cy="745436"/>
          </a:xfrm>
          <a:prstGeom prst="rect">
            <a:avLst/>
          </a:prstGeom>
          <a:solidFill>
            <a:srgbClr val="C27BA0"/>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a:solidFill>
                  <a:schemeClr val="bg1"/>
                </a:solidFill>
                <a:latin typeface="+mj-lt"/>
                <a:ea typeface="+mj-ea"/>
                <a:cs typeface="+mj-cs"/>
              </a:rPr>
              <a:t>Max open files</a:t>
            </a:r>
          </a:p>
        </p:txBody>
      </p:sp>
      <p:sp>
        <p:nvSpPr>
          <p:cNvPr id="7" name="Segnaposto contenuto 2">
            <a:extLst>
              <a:ext uri="{FF2B5EF4-FFF2-40B4-BE49-F238E27FC236}">
                <a16:creationId xmlns:a16="http://schemas.microsoft.com/office/drawing/2014/main" id="{96EA48A9-43DF-417E-8980-E43098701478}"/>
              </a:ext>
            </a:extLst>
          </p:cNvPr>
          <p:cNvSpPr>
            <a:spLocks noGrp="1"/>
          </p:cNvSpPr>
          <p:nvPr>
            <p:ph idx="1"/>
          </p:nvPr>
        </p:nvSpPr>
        <p:spPr>
          <a:xfrm>
            <a:off x="353746" y="745436"/>
            <a:ext cx="8376438" cy="3748140"/>
          </a:xfrm>
        </p:spPr>
        <p:txBody>
          <a:bodyPr/>
          <a:lstStyle/>
          <a:p>
            <a:pPr marL="0" lvl="0" indent="0" eaLnBrk="0" fontAlgn="base" hangingPunct="0">
              <a:spcBef>
                <a:spcPct val="0"/>
              </a:spcBef>
              <a:spcAft>
                <a:spcPct val="0"/>
              </a:spcAft>
              <a:buClrTx/>
              <a:buSzTx/>
              <a:buNone/>
            </a:pPr>
            <a:r>
              <a:rPr lang="it-IT" altLang="it-IT" sz="2400" b="1" dirty="0" err="1">
                <a:solidFill>
                  <a:srgbClr val="C27BA0"/>
                </a:solidFill>
                <a:latin typeface="+mj-lt"/>
              </a:rPr>
              <a:t>Increase</a:t>
            </a:r>
            <a:r>
              <a:rPr lang="it-IT" altLang="it-IT" sz="2400" b="1" dirty="0">
                <a:solidFill>
                  <a:srgbClr val="C27BA0"/>
                </a:solidFill>
                <a:latin typeface="+mj-lt"/>
              </a:rPr>
              <a:t> «</a:t>
            </a:r>
            <a:r>
              <a:rPr lang="it-IT" altLang="it-IT" sz="2400" b="1" dirty="0" err="1">
                <a:solidFill>
                  <a:srgbClr val="C27BA0"/>
                </a:solidFill>
                <a:latin typeface="+mj-lt"/>
              </a:rPr>
              <a:t>max</a:t>
            </a:r>
            <a:r>
              <a:rPr lang="it-IT" altLang="it-IT" sz="2400" b="1" dirty="0">
                <a:solidFill>
                  <a:srgbClr val="C27BA0"/>
                </a:solidFill>
                <a:latin typeface="+mj-lt"/>
              </a:rPr>
              <a:t> open files» </a:t>
            </a:r>
            <a:r>
              <a:rPr lang="it-IT" altLang="it-IT" sz="2400" b="1" dirty="0" err="1">
                <a:solidFill>
                  <a:srgbClr val="C27BA0"/>
                </a:solidFill>
                <a:latin typeface="+mj-lt"/>
              </a:rPr>
              <a:t>limit</a:t>
            </a:r>
            <a:r>
              <a:rPr lang="it-IT" altLang="it-IT" sz="2400" b="1" dirty="0">
                <a:solidFill>
                  <a:srgbClr val="C27BA0"/>
                </a:solidFill>
                <a:latin typeface="+mj-lt"/>
              </a:rPr>
              <a:t> on Linux</a:t>
            </a:r>
          </a:p>
          <a:p>
            <a:pPr marL="342900" indent="-342900" eaLnBrk="0" fontAlgn="base" hangingPunct="0">
              <a:spcBef>
                <a:spcPct val="0"/>
              </a:spcBef>
              <a:spcAft>
                <a:spcPct val="0"/>
              </a:spcAft>
              <a:buClrTx/>
              <a:buSzTx/>
            </a:pPr>
            <a:r>
              <a:rPr lang="it-IT" altLang="it-IT" sz="2400" dirty="0">
                <a:solidFill>
                  <a:srgbClr val="333333"/>
                </a:solidFill>
                <a:latin typeface="+mj-lt"/>
              </a:rPr>
              <a:t>Check </a:t>
            </a:r>
            <a:r>
              <a:rPr lang="it-IT" altLang="it-IT" sz="2400" dirty="0" err="1">
                <a:solidFill>
                  <a:srgbClr val="333333"/>
                </a:solidFill>
                <a:latin typeface="+mj-lt"/>
              </a:rPr>
              <a:t>limits</a:t>
            </a:r>
            <a:r>
              <a:rPr lang="it-IT" altLang="it-IT" sz="2400" dirty="0">
                <a:solidFill>
                  <a:srgbClr val="333333"/>
                </a:solidFill>
                <a:latin typeface="+mj-lt"/>
              </a:rPr>
              <a:t> for </a:t>
            </a:r>
            <a:r>
              <a:rPr lang="it-IT" altLang="it-IT" sz="2400" dirty="0" err="1">
                <a:solidFill>
                  <a:srgbClr val="333333"/>
                </a:solidFill>
                <a:latin typeface="+mj-lt"/>
              </a:rPr>
              <a:t>your</a:t>
            </a:r>
            <a:r>
              <a:rPr lang="it-IT" altLang="it-IT" sz="2400" dirty="0">
                <a:solidFill>
                  <a:srgbClr val="333333"/>
                </a:solidFill>
                <a:latin typeface="+mj-lt"/>
              </a:rPr>
              <a:t> </a:t>
            </a:r>
            <a:r>
              <a:rPr lang="it-IT" altLang="it-IT" sz="2400" dirty="0" err="1">
                <a:solidFill>
                  <a:srgbClr val="333333"/>
                </a:solidFill>
                <a:latin typeface="+mj-lt"/>
              </a:rPr>
              <a:t>Firebird</a:t>
            </a:r>
            <a:r>
              <a:rPr lang="it-IT" altLang="it-IT" sz="2400" dirty="0">
                <a:solidFill>
                  <a:srgbClr val="333333"/>
                </a:solidFill>
                <a:latin typeface="+mj-lt"/>
              </a:rPr>
              <a:t> </a:t>
            </a:r>
            <a:r>
              <a:rPr lang="it-IT" altLang="it-IT" sz="2400" dirty="0" err="1">
                <a:solidFill>
                  <a:srgbClr val="333333"/>
                </a:solidFill>
                <a:latin typeface="+mj-lt"/>
              </a:rPr>
              <a:t>process</a:t>
            </a:r>
            <a:r>
              <a:rPr lang="it-IT" altLang="it-IT" sz="2400" dirty="0">
                <a:solidFill>
                  <a:srgbClr val="333333"/>
                </a:solidFill>
                <a:latin typeface="+mj-lt"/>
              </a:rPr>
              <a:t> (</a:t>
            </a:r>
            <a:r>
              <a:rPr lang="it-IT" altLang="it-IT" sz="2400" dirty="0" err="1">
                <a:solidFill>
                  <a:srgbClr val="333333"/>
                </a:solidFill>
                <a:latin typeface="+mj-lt"/>
              </a:rPr>
              <a:t>SuperServer</a:t>
            </a:r>
            <a:r>
              <a:rPr lang="it-IT" altLang="it-IT" sz="2400" dirty="0">
                <a:solidFill>
                  <a:srgbClr val="333333"/>
                </a:solidFill>
                <a:latin typeface="+mj-lt"/>
              </a:rPr>
              <a:t> or </a:t>
            </a:r>
            <a:r>
              <a:rPr lang="it-IT" altLang="it-IT" sz="2400" dirty="0" err="1">
                <a:solidFill>
                  <a:srgbClr val="333333"/>
                </a:solidFill>
                <a:latin typeface="+mj-lt"/>
              </a:rPr>
              <a:t>SuperClassic</a:t>
            </a:r>
            <a:r>
              <a:rPr lang="it-IT" altLang="it-IT" sz="2400" dirty="0">
                <a:solidFill>
                  <a:srgbClr val="333333"/>
                </a:solidFill>
                <a:latin typeface="+mj-lt"/>
              </a:rPr>
              <a:t>) with the following </a:t>
            </a:r>
            <a:r>
              <a:rPr lang="it-IT" altLang="it-IT" sz="2400" dirty="0" err="1">
                <a:solidFill>
                  <a:srgbClr val="333333"/>
                </a:solidFill>
                <a:latin typeface="+mj-lt"/>
              </a:rPr>
              <a:t>command</a:t>
            </a:r>
            <a:r>
              <a:rPr lang="it-IT" altLang="it-IT" sz="2400" dirty="0">
                <a:solidFill>
                  <a:srgbClr val="333333"/>
                </a:solidFill>
                <a:latin typeface="+mj-lt"/>
              </a:rPr>
              <a:t>:</a:t>
            </a:r>
          </a:p>
          <a:p>
            <a:pPr marL="0" indent="0" eaLnBrk="0" fontAlgn="base" hangingPunct="0">
              <a:spcBef>
                <a:spcPct val="0"/>
              </a:spcBef>
              <a:spcAft>
                <a:spcPct val="0"/>
              </a:spcAft>
              <a:buClrTx/>
              <a:buSzTx/>
              <a:buNone/>
            </a:pPr>
            <a:r>
              <a:rPr lang="it-IT" altLang="it-IT" sz="2000" dirty="0">
                <a:solidFill>
                  <a:srgbClr val="333333"/>
                </a:solidFill>
                <a:latin typeface="+mj-lt"/>
                <a:cs typeface="Courier New" panose="02070309020205020404" pitchFamily="49" charset="0"/>
              </a:rPr>
              <a:t>	</a:t>
            </a:r>
            <a:r>
              <a:rPr lang="it-IT" altLang="it-IT" sz="2000" dirty="0" err="1">
                <a:solidFill>
                  <a:srgbClr val="333333"/>
                </a:solidFill>
                <a:latin typeface="Courier New" panose="02070309020205020404" pitchFamily="49" charset="0"/>
                <a:cs typeface="Courier New" panose="02070309020205020404" pitchFamily="49" charset="0"/>
              </a:rPr>
              <a:t>cat</a:t>
            </a:r>
            <a:r>
              <a:rPr lang="it-IT" altLang="it-IT" sz="2000" dirty="0">
                <a:solidFill>
                  <a:srgbClr val="333333"/>
                </a:solidFill>
                <a:latin typeface="Courier New" panose="02070309020205020404" pitchFamily="49" charset="0"/>
                <a:cs typeface="Courier New" panose="02070309020205020404" pitchFamily="49" charset="0"/>
              </a:rPr>
              <a:t> /proc//</a:t>
            </a:r>
            <a:r>
              <a:rPr lang="it-IT" altLang="it-IT" sz="2000" dirty="0" err="1">
                <a:solidFill>
                  <a:srgbClr val="333333"/>
                </a:solidFill>
                <a:latin typeface="Courier New" panose="02070309020205020404" pitchFamily="49" charset="0"/>
                <a:cs typeface="Courier New" panose="02070309020205020404" pitchFamily="49" charset="0"/>
              </a:rPr>
              <a:t>limits</a:t>
            </a:r>
            <a:r>
              <a:rPr lang="it-IT" altLang="it-IT" sz="2000" dirty="0">
                <a:solidFill>
                  <a:srgbClr val="333333"/>
                </a:solidFill>
                <a:latin typeface="Courier New" panose="02070309020205020404" pitchFamily="49" charset="0"/>
                <a:cs typeface="Courier New" panose="02070309020205020404" pitchFamily="49" charset="0"/>
              </a:rPr>
              <a:t> </a:t>
            </a:r>
          </a:p>
          <a:p>
            <a:pPr marL="0" indent="0" eaLnBrk="0" fontAlgn="base" hangingPunct="0">
              <a:spcBef>
                <a:spcPct val="0"/>
              </a:spcBef>
              <a:spcAft>
                <a:spcPct val="0"/>
              </a:spcAft>
              <a:buClrTx/>
              <a:buSzTx/>
              <a:buNone/>
            </a:pPr>
            <a:r>
              <a:rPr lang="it-IT" altLang="it-IT" sz="2000" dirty="0" err="1">
                <a:solidFill>
                  <a:srgbClr val="333333"/>
                </a:solidFill>
                <a:latin typeface="+mj-lt"/>
              </a:rPr>
              <a:t>pay</a:t>
            </a:r>
            <a:r>
              <a:rPr lang="it-IT" altLang="it-IT" sz="2000" dirty="0">
                <a:solidFill>
                  <a:srgbClr val="333333"/>
                </a:solidFill>
                <a:latin typeface="+mj-lt"/>
              </a:rPr>
              <a:t> </a:t>
            </a:r>
            <a:r>
              <a:rPr lang="it-IT" altLang="it-IT" sz="2000" dirty="0" err="1">
                <a:solidFill>
                  <a:srgbClr val="333333"/>
                </a:solidFill>
                <a:latin typeface="+mj-lt"/>
              </a:rPr>
              <a:t>attention</a:t>
            </a:r>
            <a:r>
              <a:rPr lang="it-IT" altLang="it-IT" sz="2000" dirty="0">
                <a:solidFill>
                  <a:srgbClr val="333333"/>
                </a:solidFill>
                <a:latin typeface="+mj-lt"/>
              </a:rPr>
              <a:t> to the line with the </a:t>
            </a:r>
            <a:r>
              <a:rPr lang="it-IT" altLang="it-IT" sz="2000" dirty="0" err="1">
                <a:solidFill>
                  <a:srgbClr val="333333"/>
                </a:solidFill>
                <a:latin typeface="+mj-lt"/>
              </a:rPr>
              <a:t>max</a:t>
            </a:r>
            <a:r>
              <a:rPr lang="it-IT" altLang="it-IT" sz="2000" dirty="0">
                <a:solidFill>
                  <a:srgbClr val="333333"/>
                </a:solidFill>
                <a:latin typeface="+mj-lt"/>
              </a:rPr>
              <a:t> </a:t>
            </a:r>
            <a:r>
              <a:rPr lang="it-IT" altLang="it-IT" sz="2000" dirty="0" err="1">
                <a:solidFill>
                  <a:srgbClr val="333333"/>
                </a:solidFill>
                <a:latin typeface="+mj-lt"/>
              </a:rPr>
              <a:t>number</a:t>
            </a:r>
            <a:r>
              <a:rPr lang="it-IT" altLang="it-IT" sz="2000" dirty="0">
                <a:solidFill>
                  <a:srgbClr val="333333"/>
                </a:solidFill>
                <a:latin typeface="+mj-lt"/>
              </a:rPr>
              <a:t> of open files.</a:t>
            </a:r>
            <a:endParaRPr lang="it-IT" altLang="it-IT" sz="2000" dirty="0">
              <a:solidFill>
                <a:schemeClr val="tx1"/>
              </a:solidFill>
              <a:latin typeface="+mj-lt"/>
            </a:endParaRPr>
          </a:p>
          <a:p>
            <a:pPr marL="342900" indent="-342900" eaLnBrk="0" fontAlgn="base" hangingPunct="0">
              <a:spcBef>
                <a:spcPct val="0"/>
              </a:spcBef>
              <a:spcAft>
                <a:spcPct val="0"/>
              </a:spcAft>
              <a:buClrTx/>
              <a:buSzTx/>
            </a:pPr>
            <a:r>
              <a:rPr lang="it-IT" altLang="it-IT" sz="2400" dirty="0" err="1">
                <a:solidFill>
                  <a:srgbClr val="333333"/>
                </a:solidFill>
                <a:latin typeface="+mj-lt"/>
              </a:rPr>
              <a:t>Firebird</a:t>
            </a:r>
            <a:r>
              <a:rPr lang="it-IT" altLang="it-IT" sz="2400" dirty="0">
                <a:solidFill>
                  <a:srgbClr val="333333"/>
                </a:solidFill>
                <a:latin typeface="+mj-lt"/>
              </a:rPr>
              <a:t> can use up to 4 handles per connection, and </a:t>
            </a:r>
            <a:r>
              <a:rPr lang="it-IT" altLang="it-IT" sz="2400" dirty="0" err="1">
                <a:solidFill>
                  <a:srgbClr val="333333"/>
                </a:solidFill>
                <a:latin typeface="+mj-lt"/>
              </a:rPr>
              <a:t>if</a:t>
            </a:r>
            <a:r>
              <a:rPr lang="it-IT" altLang="it-IT" sz="2400" dirty="0">
                <a:solidFill>
                  <a:srgbClr val="333333"/>
                </a:solidFill>
                <a:latin typeface="+mj-lt"/>
              </a:rPr>
              <a:t> </a:t>
            </a:r>
            <a:r>
              <a:rPr lang="it-IT" altLang="it-IT" sz="2400" dirty="0" err="1">
                <a:solidFill>
                  <a:srgbClr val="333333"/>
                </a:solidFill>
                <a:latin typeface="+mj-lt"/>
              </a:rPr>
              <a:t>you</a:t>
            </a:r>
            <a:r>
              <a:rPr lang="it-IT" altLang="it-IT" sz="2400" dirty="0">
                <a:solidFill>
                  <a:srgbClr val="333333"/>
                </a:solidFill>
                <a:latin typeface="+mj-lt"/>
              </a:rPr>
              <a:t> </a:t>
            </a:r>
            <a:r>
              <a:rPr lang="it-IT" altLang="it-IT" sz="2400" dirty="0" err="1">
                <a:solidFill>
                  <a:srgbClr val="333333"/>
                </a:solidFill>
                <a:latin typeface="+mj-lt"/>
              </a:rPr>
              <a:t>something</a:t>
            </a:r>
            <a:r>
              <a:rPr lang="it-IT" altLang="it-IT" sz="2400" dirty="0">
                <a:solidFill>
                  <a:srgbClr val="333333"/>
                </a:solidFill>
                <a:latin typeface="+mj-lt"/>
              </a:rPr>
              <a:t> like </a:t>
            </a:r>
            <a:r>
              <a:rPr lang="it-IT" altLang="it-IT" sz="2400" dirty="0" err="1">
                <a:solidFill>
                  <a:srgbClr val="333333"/>
                </a:solidFill>
                <a:latin typeface="+mj-lt"/>
              </a:rPr>
              <a:t>this</a:t>
            </a:r>
            <a:r>
              <a:rPr lang="it-IT" altLang="it-IT" sz="2400" dirty="0">
                <a:solidFill>
                  <a:srgbClr val="333333"/>
                </a:solidFill>
                <a:latin typeface="+mj-lt"/>
              </a:rPr>
              <a:t>:</a:t>
            </a:r>
          </a:p>
          <a:p>
            <a:pPr marL="0" indent="0" eaLnBrk="0" fontAlgn="base" hangingPunct="0">
              <a:spcBef>
                <a:spcPct val="0"/>
              </a:spcBef>
              <a:spcAft>
                <a:spcPct val="0"/>
              </a:spcAft>
              <a:buClrTx/>
              <a:buSzTx/>
              <a:buNone/>
            </a:pPr>
            <a:r>
              <a:rPr lang="it-IT" altLang="it-IT" sz="2000" dirty="0">
                <a:solidFill>
                  <a:srgbClr val="333333"/>
                </a:solidFill>
                <a:latin typeface="Courier New" panose="02070309020205020404" pitchFamily="49" charset="0"/>
                <a:cs typeface="Courier New" panose="02070309020205020404" pitchFamily="49" charset="0"/>
              </a:rPr>
              <a:t>	Max open files 4096 4096 files</a:t>
            </a:r>
          </a:p>
          <a:p>
            <a:pPr marL="0" indent="0" eaLnBrk="0" fontAlgn="base" hangingPunct="0">
              <a:spcBef>
                <a:spcPct val="0"/>
              </a:spcBef>
              <a:spcAft>
                <a:spcPct val="0"/>
              </a:spcAft>
              <a:buClrTx/>
              <a:buSzTx/>
              <a:buNone/>
            </a:pPr>
            <a:r>
              <a:rPr lang="it-IT" altLang="it-IT" sz="2000" dirty="0" err="1">
                <a:solidFill>
                  <a:srgbClr val="333333"/>
                </a:solidFill>
                <a:latin typeface="+mj-lt"/>
              </a:rPr>
              <a:t>it</a:t>
            </a:r>
            <a:r>
              <a:rPr lang="it-IT" altLang="it-IT" sz="2000" dirty="0">
                <a:solidFill>
                  <a:srgbClr val="333333"/>
                </a:solidFill>
                <a:latin typeface="+mj-lt"/>
              </a:rPr>
              <a:t> </a:t>
            </a:r>
            <a:r>
              <a:rPr lang="it-IT" altLang="it-IT" sz="2000" dirty="0" err="1">
                <a:solidFill>
                  <a:srgbClr val="333333"/>
                </a:solidFill>
                <a:latin typeface="+mj-lt"/>
              </a:rPr>
              <a:t>means</a:t>
            </a:r>
            <a:r>
              <a:rPr lang="it-IT" altLang="it-IT" sz="2000" dirty="0">
                <a:solidFill>
                  <a:srgbClr val="333333"/>
                </a:solidFill>
                <a:latin typeface="+mj-lt"/>
              </a:rPr>
              <a:t> </a:t>
            </a:r>
            <a:r>
              <a:rPr lang="it-IT" altLang="it-IT" sz="2000" dirty="0" err="1">
                <a:solidFill>
                  <a:srgbClr val="333333"/>
                </a:solidFill>
                <a:latin typeface="+mj-lt"/>
              </a:rPr>
              <a:t>that</a:t>
            </a:r>
            <a:r>
              <a:rPr lang="it-IT" altLang="it-IT" sz="2000" dirty="0">
                <a:solidFill>
                  <a:srgbClr val="333333"/>
                </a:solidFill>
                <a:latin typeface="+mj-lt"/>
              </a:rPr>
              <a:t> the </a:t>
            </a:r>
            <a:r>
              <a:rPr lang="it-IT" altLang="it-IT" sz="2000" dirty="0" err="1">
                <a:solidFill>
                  <a:srgbClr val="333333"/>
                </a:solidFill>
                <a:latin typeface="+mj-lt"/>
              </a:rPr>
              <a:t>total</a:t>
            </a:r>
            <a:r>
              <a:rPr lang="it-IT" altLang="it-IT" sz="2000" dirty="0">
                <a:solidFill>
                  <a:srgbClr val="333333"/>
                </a:solidFill>
                <a:latin typeface="+mj-lt"/>
              </a:rPr>
              <a:t> </a:t>
            </a:r>
            <a:r>
              <a:rPr lang="it-IT" altLang="it-IT" sz="2000" dirty="0" err="1">
                <a:solidFill>
                  <a:srgbClr val="333333"/>
                </a:solidFill>
                <a:latin typeface="+mj-lt"/>
              </a:rPr>
              <a:t>number</a:t>
            </a:r>
            <a:r>
              <a:rPr lang="it-IT" altLang="it-IT" sz="2000" dirty="0">
                <a:solidFill>
                  <a:srgbClr val="333333"/>
                </a:solidFill>
                <a:latin typeface="+mj-lt"/>
              </a:rPr>
              <a:t> of connections </a:t>
            </a:r>
            <a:r>
              <a:rPr lang="it-IT" altLang="it-IT" sz="2000" dirty="0" err="1">
                <a:solidFill>
                  <a:srgbClr val="333333"/>
                </a:solidFill>
                <a:latin typeface="+mj-lt"/>
              </a:rPr>
              <a:t>served</a:t>
            </a:r>
            <a:r>
              <a:rPr lang="it-IT" altLang="it-IT" sz="2000" dirty="0">
                <a:solidFill>
                  <a:srgbClr val="333333"/>
                </a:solidFill>
                <a:latin typeface="+mj-lt"/>
              </a:rPr>
              <a:t> by the </a:t>
            </a:r>
            <a:r>
              <a:rPr lang="it-IT" altLang="it-IT" sz="2000" dirty="0" err="1">
                <a:solidFill>
                  <a:srgbClr val="333333"/>
                </a:solidFill>
                <a:latin typeface="+mj-lt"/>
              </a:rPr>
              <a:t>Firebird</a:t>
            </a:r>
            <a:r>
              <a:rPr lang="it-IT" altLang="it-IT" sz="2000" dirty="0">
                <a:solidFill>
                  <a:srgbClr val="333333"/>
                </a:solidFill>
                <a:latin typeface="+mj-lt"/>
              </a:rPr>
              <a:t> </a:t>
            </a:r>
            <a:r>
              <a:rPr lang="it-IT" altLang="it-IT" sz="2000" dirty="0" err="1">
                <a:solidFill>
                  <a:srgbClr val="333333"/>
                </a:solidFill>
                <a:latin typeface="+mj-lt"/>
              </a:rPr>
              <a:t>process</a:t>
            </a:r>
            <a:r>
              <a:rPr lang="it-IT" altLang="it-IT" sz="2000" dirty="0">
                <a:solidFill>
                  <a:srgbClr val="333333"/>
                </a:solidFill>
                <a:latin typeface="+mj-lt"/>
              </a:rPr>
              <a:t> </a:t>
            </a:r>
            <a:r>
              <a:rPr lang="it-IT" altLang="it-IT" sz="2000" dirty="0" err="1">
                <a:solidFill>
                  <a:srgbClr val="333333"/>
                </a:solidFill>
                <a:latin typeface="+mj-lt"/>
              </a:rPr>
              <a:t>will</a:t>
            </a:r>
            <a:r>
              <a:rPr lang="it-IT" altLang="it-IT" sz="2000" dirty="0">
                <a:solidFill>
                  <a:srgbClr val="333333"/>
                </a:solidFill>
                <a:latin typeface="+mj-lt"/>
              </a:rPr>
              <a:t> be limited to </a:t>
            </a:r>
            <a:r>
              <a:rPr lang="it-IT" altLang="it-IT" sz="2000" dirty="0" err="1">
                <a:solidFill>
                  <a:srgbClr val="333333"/>
                </a:solidFill>
                <a:latin typeface="+mj-lt"/>
              </a:rPr>
              <a:t>something</a:t>
            </a:r>
            <a:r>
              <a:rPr lang="it-IT" altLang="it-IT" sz="2000" dirty="0">
                <a:solidFill>
                  <a:srgbClr val="333333"/>
                </a:solidFill>
                <a:latin typeface="+mj-lt"/>
              </a:rPr>
              <a:t> </a:t>
            </a:r>
            <a:r>
              <a:rPr lang="it-IT" altLang="it-IT" sz="2000" dirty="0" err="1">
                <a:solidFill>
                  <a:srgbClr val="333333"/>
                </a:solidFill>
                <a:latin typeface="+mj-lt"/>
              </a:rPr>
              <a:t>around</a:t>
            </a:r>
            <a:r>
              <a:rPr lang="it-IT" altLang="it-IT" sz="2000" dirty="0">
                <a:solidFill>
                  <a:srgbClr val="333333"/>
                </a:solidFill>
                <a:latin typeface="+mj-lt"/>
              </a:rPr>
              <a:t> 1000.</a:t>
            </a:r>
            <a:br>
              <a:rPr lang="it-IT" altLang="it-IT" sz="2000" dirty="0">
                <a:solidFill>
                  <a:schemeClr val="tx1"/>
                </a:solidFill>
                <a:latin typeface="+mj-lt"/>
              </a:rPr>
            </a:br>
            <a:br>
              <a:rPr lang="it-IT" altLang="it-IT" sz="2400" dirty="0">
                <a:solidFill>
                  <a:schemeClr val="tx1"/>
                </a:solidFill>
                <a:latin typeface="+mj-lt"/>
              </a:rPr>
            </a:br>
            <a:endParaRPr lang="it-IT" sz="2400" dirty="0">
              <a:latin typeface="+mj-lt"/>
            </a:endParaRPr>
          </a:p>
        </p:txBody>
      </p:sp>
    </p:spTree>
    <p:extLst>
      <p:ext uri="{BB962C8B-B14F-4D97-AF65-F5344CB8AC3E}">
        <p14:creationId xmlns:p14="http://schemas.microsoft.com/office/powerpoint/2010/main" val="269615893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353746" y="745436"/>
            <a:ext cx="8376438" cy="3748140"/>
          </a:xfrm>
        </p:spPr>
        <p:txBody>
          <a:bodyPr/>
          <a:lstStyle/>
          <a:p>
            <a:r>
              <a:rPr lang="en-US" sz="2400" dirty="0"/>
              <a:t>Good performance improvement after the migration from</a:t>
            </a:r>
          </a:p>
          <a:p>
            <a:pPr lvl="1"/>
            <a:r>
              <a:rPr lang="en-US" sz="1800" dirty="0"/>
              <a:t>CentOS 6 to 7, </a:t>
            </a:r>
          </a:p>
          <a:p>
            <a:pPr lvl="1"/>
            <a:r>
              <a:rPr lang="en-US" sz="1800" dirty="0"/>
              <a:t>Ubuntu 12 to 16 (on the same hardware!), </a:t>
            </a:r>
          </a:p>
          <a:p>
            <a:r>
              <a:rPr lang="en-US" sz="2400" dirty="0"/>
              <a:t>now </a:t>
            </a:r>
            <a:r>
              <a:rPr lang="en-US" sz="2400" b="1" dirty="0"/>
              <a:t>it is the must-have recommendation for database servers with more than 250-300 connections.</a:t>
            </a:r>
            <a:r>
              <a:rPr lang="en-US" sz="2400" dirty="0"/>
              <a:t> </a:t>
            </a:r>
          </a:p>
          <a:p>
            <a:r>
              <a:rPr lang="en-US" sz="2400" dirty="0"/>
              <a:t>Recommended versions of Linux: </a:t>
            </a:r>
          </a:p>
          <a:p>
            <a:pPr marL="38100" indent="0">
              <a:buNone/>
            </a:pPr>
            <a:r>
              <a:rPr lang="en-US" sz="2400" dirty="0"/>
              <a:t>	CentOS 7.x and Ubuntu 16, 18.</a:t>
            </a:r>
          </a:p>
        </p:txBody>
      </p:sp>
      <p:sp>
        <p:nvSpPr>
          <p:cNvPr id="6" name="Titolo 1">
            <a:extLst>
              <a:ext uri="{FF2B5EF4-FFF2-40B4-BE49-F238E27FC236}">
                <a16:creationId xmlns:a16="http://schemas.microsoft.com/office/drawing/2014/main" id="{82FF0CDC-9986-43B5-AB64-599227A7E76A}"/>
              </a:ext>
            </a:extLst>
          </p:cNvPr>
          <p:cNvSpPr txBox="1">
            <a:spLocks/>
          </p:cNvSpPr>
          <p:nvPr/>
        </p:nvSpPr>
        <p:spPr>
          <a:xfrm>
            <a:off x="0" y="0"/>
            <a:ext cx="9144000" cy="745436"/>
          </a:xfrm>
          <a:prstGeom prst="rect">
            <a:avLst/>
          </a:prstGeom>
          <a:solidFill>
            <a:srgbClr val="C27BA0"/>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a:solidFill>
                  <a:schemeClr val="bg1"/>
                </a:solidFill>
                <a:latin typeface="+mj-lt"/>
                <a:ea typeface="+mj-ea"/>
                <a:cs typeface="+mj-cs"/>
              </a:rPr>
              <a:t>User </a:t>
            </a:r>
            <a:r>
              <a:rPr lang="it-IT" sz="4200" b="0" i="1" kern="1200" dirty="0" err="1">
                <a:solidFill>
                  <a:schemeClr val="bg1"/>
                </a:solidFill>
                <a:latin typeface="+mj-lt"/>
                <a:ea typeface="+mj-ea"/>
                <a:cs typeface="+mj-cs"/>
              </a:rPr>
              <a:t>modern</a:t>
            </a:r>
            <a:r>
              <a:rPr lang="it-IT" sz="4200" b="0" i="1" kern="1200" dirty="0">
                <a:solidFill>
                  <a:schemeClr val="bg1"/>
                </a:solidFill>
                <a:latin typeface="+mj-lt"/>
                <a:ea typeface="+mj-ea"/>
                <a:cs typeface="+mj-cs"/>
              </a:rPr>
              <a:t> Linux</a:t>
            </a:r>
          </a:p>
        </p:txBody>
      </p:sp>
    </p:spTree>
    <p:extLst>
      <p:ext uri="{BB962C8B-B14F-4D97-AF65-F5344CB8AC3E}">
        <p14:creationId xmlns:p14="http://schemas.microsoft.com/office/powerpoint/2010/main" val="401415278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353746" y="745436"/>
            <a:ext cx="8376438" cy="3748140"/>
          </a:xfrm>
        </p:spPr>
        <p:txBody>
          <a:bodyPr/>
          <a:lstStyle/>
          <a:p>
            <a:pPr marL="342900" indent="-342900"/>
            <a:r>
              <a:rPr lang="en-US" sz="2400" dirty="0"/>
              <a:t>Linux works with file cache in another way than Windows, </a:t>
            </a:r>
          </a:p>
          <a:p>
            <a:pPr marL="342900" indent="-342900"/>
            <a:r>
              <a:rPr lang="en-US" sz="2400" dirty="0"/>
              <a:t>The amount of RAM used for file cache can be significantly less, than on Windows, without noticeable performance Firebird degradation. </a:t>
            </a:r>
          </a:p>
          <a:p>
            <a:pPr marL="342900" indent="-342900"/>
            <a:r>
              <a:rPr lang="en-US" sz="2400" dirty="0"/>
              <a:t>However, </a:t>
            </a:r>
            <a:r>
              <a:rPr lang="en-US" sz="2400" b="1" dirty="0"/>
              <a:t>to guarantee high performance of the system with the high number of connections</a:t>
            </a:r>
            <a:r>
              <a:rPr lang="en-US" sz="2400" dirty="0"/>
              <a:t>, especially on Classic and </a:t>
            </a:r>
            <a:r>
              <a:rPr lang="en-US" sz="2400" dirty="0" err="1"/>
              <a:t>SuperClassic</a:t>
            </a:r>
            <a:r>
              <a:rPr lang="en-US" sz="2400" dirty="0"/>
              <a:t>, the good idea will be to </a:t>
            </a:r>
            <a:r>
              <a:rPr lang="en-US" sz="2400" b="1" dirty="0"/>
              <a:t>reserve 30% of RAM for file cache</a:t>
            </a:r>
            <a:r>
              <a:rPr lang="en-US" sz="2400" dirty="0"/>
              <a:t>.</a:t>
            </a:r>
            <a:endParaRPr lang="it-IT" sz="2400" dirty="0"/>
          </a:p>
        </p:txBody>
      </p:sp>
      <p:sp>
        <p:nvSpPr>
          <p:cNvPr id="6" name="Titolo 1">
            <a:extLst>
              <a:ext uri="{FF2B5EF4-FFF2-40B4-BE49-F238E27FC236}">
                <a16:creationId xmlns:a16="http://schemas.microsoft.com/office/drawing/2014/main" id="{82FF0CDC-9986-43B5-AB64-599227A7E76A}"/>
              </a:ext>
            </a:extLst>
          </p:cNvPr>
          <p:cNvSpPr txBox="1">
            <a:spLocks/>
          </p:cNvSpPr>
          <p:nvPr/>
        </p:nvSpPr>
        <p:spPr>
          <a:xfrm>
            <a:off x="0" y="0"/>
            <a:ext cx="9144000" cy="745436"/>
          </a:xfrm>
          <a:prstGeom prst="rect">
            <a:avLst/>
          </a:prstGeom>
          <a:solidFill>
            <a:srgbClr val="C27BA0"/>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a:solidFill>
                  <a:schemeClr val="bg1"/>
                </a:solidFill>
              </a:rPr>
              <a:t>RAM for file cache</a:t>
            </a:r>
          </a:p>
        </p:txBody>
      </p:sp>
    </p:spTree>
    <p:extLst>
      <p:ext uri="{BB962C8B-B14F-4D97-AF65-F5344CB8AC3E}">
        <p14:creationId xmlns:p14="http://schemas.microsoft.com/office/powerpoint/2010/main" val="148727069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353746" y="745436"/>
            <a:ext cx="8376438" cy="3748140"/>
          </a:xfrm>
        </p:spPr>
        <p:txBody>
          <a:bodyPr/>
          <a:lstStyle/>
          <a:p>
            <a:pPr marL="0" indent="0">
              <a:buNone/>
            </a:pPr>
            <a:r>
              <a:rPr lang="en-US" dirty="0"/>
              <a:t>Prerequisite:  servers with the high number of cores.</a:t>
            </a:r>
            <a:endParaRPr lang="it-IT" sz="2400" dirty="0"/>
          </a:p>
          <a:p>
            <a:pPr marL="0" indent="0">
              <a:buNone/>
            </a:pPr>
            <a:endParaRPr lang="en-US" dirty="0"/>
          </a:p>
          <a:p>
            <a:pPr marL="342900" indent="-342900"/>
            <a:r>
              <a:rPr lang="en-US" b="1" dirty="0" err="1">
                <a:solidFill>
                  <a:srgbClr val="C27BA0"/>
                </a:solidFill>
              </a:rPr>
              <a:t>irqbalance</a:t>
            </a:r>
            <a:r>
              <a:rPr lang="en-US" dirty="0"/>
              <a:t> often improves </a:t>
            </a:r>
          </a:p>
          <a:p>
            <a:pPr marL="800100" lvl="1" indent="-342900"/>
            <a:r>
              <a:rPr lang="en-US" dirty="0"/>
              <a:t>Firebird performance</a:t>
            </a:r>
          </a:p>
          <a:p>
            <a:pPr marL="800100" lvl="1" indent="-342900"/>
            <a:r>
              <a:rPr lang="en-US" dirty="0"/>
              <a:t>CPU load balancing </a:t>
            </a:r>
            <a:endParaRPr lang="it-IT" dirty="0"/>
          </a:p>
        </p:txBody>
      </p:sp>
      <p:sp>
        <p:nvSpPr>
          <p:cNvPr id="6" name="Titolo 1">
            <a:extLst>
              <a:ext uri="{FF2B5EF4-FFF2-40B4-BE49-F238E27FC236}">
                <a16:creationId xmlns:a16="http://schemas.microsoft.com/office/drawing/2014/main" id="{82FF0CDC-9986-43B5-AB64-599227A7E76A}"/>
              </a:ext>
            </a:extLst>
          </p:cNvPr>
          <p:cNvSpPr txBox="1">
            <a:spLocks/>
          </p:cNvSpPr>
          <p:nvPr/>
        </p:nvSpPr>
        <p:spPr>
          <a:xfrm>
            <a:off x="0" y="0"/>
            <a:ext cx="9144000" cy="745436"/>
          </a:xfrm>
          <a:prstGeom prst="rect">
            <a:avLst/>
          </a:prstGeom>
          <a:solidFill>
            <a:srgbClr val="C27BA0"/>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err="1">
                <a:solidFill>
                  <a:schemeClr val="bg1"/>
                </a:solidFill>
                <a:latin typeface="+mj-lt"/>
                <a:ea typeface="+mj-ea"/>
                <a:cs typeface="+mj-cs"/>
              </a:rPr>
              <a:t>irqbalance</a:t>
            </a:r>
            <a:r>
              <a:rPr lang="it-IT" sz="4200" b="0" i="1" kern="1200" dirty="0">
                <a:solidFill>
                  <a:schemeClr val="bg1"/>
                </a:solidFill>
                <a:latin typeface="+mj-lt"/>
                <a:ea typeface="+mj-ea"/>
                <a:cs typeface="+mj-cs"/>
              </a:rPr>
              <a:t> </a:t>
            </a:r>
          </a:p>
        </p:txBody>
      </p:sp>
    </p:spTree>
    <p:extLst>
      <p:ext uri="{BB962C8B-B14F-4D97-AF65-F5344CB8AC3E}">
        <p14:creationId xmlns:p14="http://schemas.microsoft.com/office/powerpoint/2010/main" val="4132845738"/>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19"/>
          <p:cNvSpPr txBox="1">
            <a:spLocks noGrp="1"/>
          </p:cNvSpPr>
          <p:nvPr>
            <p:ph type="title"/>
          </p:nvPr>
        </p:nvSpPr>
        <p:spPr>
          <a:xfrm>
            <a:off x="412925" y="2143053"/>
            <a:ext cx="8229600" cy="857400"/>
          </a:xfrm>
          <a:prstGeom prst="rect">
            <a:avLst/>
          </a:prstGeom>
          <a:solidFill>
            <a:srgbClr val="B4A7D6"/>
          </a:solidFill>
        </p:spPr>
        <p:txBody>
          <a:bodyPr spcFirstLastPara="1" wrap="square" lIns="91425" tIns="91425" rIns="91425" bIns="91425" anchor="b" anchorCtr="0">
            <a:noAutofit/>
          </a:bodyPr>
          <a:lstStyle/>
          <a:p>
            <a:pPr marL="0" lvl="0" indent="0" algn="ctr" rtl="0">
              <a:spcBef>
                <a:spcPts val="0"/>
              </a:spcBef>
              <a:spcAft>
                <a:spcPts val="0"/>
              </a:spcAft>
              <a:buNone/>
            </a:pPr>
            <a:r>
              <a:rPr lang="it-IT" sz="4800" dirty="0">
                <a:solidFill>
                  <a:srgbClr val="FFFFFF"/>
                </a:solidFill>
                <a:latin typeface="Syncopate"/>
                <a:ea typeface="Syncopate"/>
                <a:cs typeface="Syncopate"/>
                <a:sym typeface="Syncopate"/>
              </a:rPr>
              <a:t>Virtual server</a:t>
            </a:r>
            <a:endParaRPr sz="4800" dirty="0">
              <a:solidFill>
                <a:srgbClr val="FFFFFF"/>
              </a:solidFill>
              <a:latin typeface="Syncopate"/>
              <a:ea typeface="Syncopate"/>
              <a:cs typeface="Syncopate"/>
              <a:sym typeface="Syncopate"/>
            </a:endParaRPr>
          </a:p>
        </p:txBody>
      </p:sp>
      <p:pic>
        <p:nvPicPr>
          <p:cNvPr id="9" name="Immagine 8">
            <a:extLst>
              <a:ext uri="{FF2B5EF4-FFF2-40B4-BE49-F238E27FC236}">
                <a16:creationId xmlns:a16="http://schemas.microsoft.com/office/drawing/2014/main" id="{C10519BD-F2F5-4141-AD58-0E7178D18E78}"/>
              </a:ext>
            </a:extLst>
          </p:cNvPr>
          <p:cNvPicPr>
            <a:picLocks noChangeAspect="1"/>
          </p:cNvPicPr>
          <p:nvPr/>
        </p:nvPicPr>
        <p:blipFill>
          <a:blip r:embed="rId3"/>
          <a:stretch>
            <a:fillRect/>
          </a:stretch>
        </p:blipFill>
        <p:spPr>
          <a:xfrm>
            <a:off x="5550613" y="3221182"/>
            <a:ext cx="2792714" cy="1769918"/>
          </a:xfrm>
          <a:prstGeom prst="rect">
            <a:avLst/>
          </a:prstGeom>
        </p:spPr>
      </p:pic>
      <p:pic>
        <p:nvPicPr>
          <p:cNvPr id="11" name="Immagine 10">
            <a:extLst>
              <a:ext uri="{FF2B5EF4-FFF2-40B4-BE49-F238E27FC236}">
                <a16:creationId xmlns:a16="http://schemas.microsoft.com/office/drawing/2014/main" id="{7AFEA1EF-64B8-4EC0-B434-77CA7ECAFB8C}"/>
              </a:ext>
            </a:extLst>
          </p:cNvPr>
          <p:cNvPicPr>
            <a:picLocks noChangeAspect="1"/>
          </p:cNvPicPr>
          <p:nvPr/>
        </p:nvPicPr>
        <p:blipFill>
          <a:blip r:embed="rId4"/>
          <a:stretch>
            <a:fillRect/>
          </a:stretch>
        </p:blipFill>
        <p:spPr>
          <a:xfrm>
            <a:off x="826619" y="290946"/>
            <a:ext cx="1373542" cy="1394908"/>
          </a:xfrm>
          <a:prstGeom prst="rect">
            <a:avLst/>
          </a:prstGeom>
        </p:spPr>
      </p:pic>
      <p:pic>
        <p:nvPicPr>
          <p:cNvPr id="13" name="Immagine 12">
            <a:extLst>
              <a:ext uri="{FF2B5EF4-FFF2-40B4-BE49-F238E27FC236}">
                <a16:creationId xmlns:a16="http://schemas.microsoft.com/office/drawing/2014/main" id="{D494D311-4EAF-4E21-9EF4-36253FE72CC4}"/>
              </a:ext>
            </a:extLst>
          </p:cNvPr>
          <p:cNvPicPr>
            <a:picLocks noChangeAspect="1"/>
          </p:cNvPicPr>
          <p:nvPr/>
        </p:nvPicPr>
        <p:blipFill>
          <a:blip r:embed="rId5"/>
          <a:stretch>
            <a:fillRect/>
          </a:stretch>
        </p:blipFill>
        <p:spPr>
          <a:xfrm>
            <a:off x="5900931" y="492781"/>
            <a:ext cx="2663776" cy="1138159"/>
          </a:xfrm>
          <a:prstGeom prst="rect">
            <a:avLst/>
          </a:prstGeom>
        </p:spPr>
      </p:pic>
      <p:pic>
        <p:nvPicPr>
          <p:cNvPr id="15" name="Elemento grafico 14">
            <a:extLst>
              <a:ext uri="{FF2B5EF4-FFF2-40B4-BE49-F238E27FC236}">
                <a16:creationId xmlns:a16="http://schemas.microsoft.com/office/drawing/2014/main" id="{9241CA26-6687-4EE0-A6DE-F201E90052B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35802" y="3221182"/>
            <a:ext cx="2757587" cy="1433945"/>
          </a:xfrm>
          <a:prstGeom prst="rect">
            <a:avLst/>
          </a:prstGeom>
        </p:spPr>
      </p:pic>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353746" y="745436"/>
            <a:ext cx="8376438" cy="4110582"/>
          </a:xfrm>
        </p:spPr>
        <p:txBody>
          <a:bodyPr/>
          <a:lstStyle/>
          <a:p>
            <a:pPr marL="342900" indent="-342900"/>
            <a:r>
              <a:rPr lang="en-US" sz="2400" dirty="0"/>
              <a:t>VM can be configured to have more memory than physically exists on the host machine – with a feature known </a:t>
            </a:r>
            <a:r>
              <a:rPr lang="en-US" sz="2400" b="1" dirty="0"/>
              <a:t>Memory Overcommit </a:t>
            </a:r>
          </a:p>
          <a:p>
            <a:pPr marL="342900" indent="-342900"/>
            <a:r>
              <a:rPr lang="en-US" sz="2400" dirty="0"/>
              <a:t>It means that in the case of a peak of memory consumption (on VM with the database server or on the neighbor VM) swap can start, which will lead to significant delays. </a:t>
            </a:r>
          </a:p>
          <a:p>
            <a:pPr marL="342900" indent="-342900"/>
            <a:r>
              <a:rPr lang="en-US" sz="2400" dirty="0"/>
              <a:t>For high-performance VM intended for a database server, all memory should be static.</a:t>
            </a:r>
            <a:endParaRPr lang="it-IT" sz="2400" dirty="0"/>
          </a:p>
        </p:txBody>
      </p:sp>
      <p:sp>
        <p:nvSpPr>
          <p:cNvPr id="6" name="Titolo 1">
            <a:extLst>
              <a:ext uri="{FF2B5EF4-FFF2-40B4-BE49-F238E27FC236}">
                <a16:creationId xmlns:a16="http://schemas.microsoft.com/office/drawing/2014/main" id="{82FF0CDC-9986-43B5-AB64-599227A7E76A}"/>
              </a:ext>
            </a:extLst>
          </p:cNvPr>
          <p:cNvSpPr txBox="1">
            <a:spLocks/>
          </p:cNvSpPr>
          <p:nvPr/>
        </p:nvSpPr>
        <p:spPr>
          <a:xfrm>
            <a:off x="0" y="0"/>
            <a:ext cx="9144000" cy="745436"/>
          </a:xfrm>
          <a:prstGeom prst="rect">
            <a:avLst/>
          </a:prstGeom>
          <a:solidFill>
            <a:srgbClr val="B4A7D6"/>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a:solidFill>
                  <a:schemeClr val="bg1"/>
                </a:solidFill>
                <a:latin typeface="+mj-lt"/>
                <a:ea typeface="+mj-ea"/>
                <a:cs typeface="+mj-cs"/>
              </a:rPr>
              <a:t>Memory </a:t>
            </a:r>
            <a:r>
              <a:rPr lang="it-IT" sz="4200" b="0" i="1" kern="1200" dirty="0" err="1">
                <a:solidFill>
                  <a:schemeClr val="bg1"/>
                </a:solidFill>
                <a:latin typeface="+mj-lt"/>
                <a:ea typeface="+mj-ea"/>
                <a:cs typeface="+mj-cs"/>
              </a:rPr>
              <a:t>Overcommit</a:t>
            </a:r>
            <a:endParaRPr lang="it-IT" sz="4200" b="0" i="1" kern="1200" dirty="0">
              <a:solidFill>
                <a:schemeClr val="bg1"/>
              </a:solidFill>
              <a:latin typeface="+mj-lt"/>
              <a:ea typeface="+mj-ea"/>
              <a:cs typeface="+mj-cs"/>
            </a:endParaRPr>
          </a:p>
        </p:txBody>
      </p:sp>
    </p:spTree>
    <p:extLst>
      <p:ext uri="{BB962C8B-B14F-4D97-AF65-F5344CB8AC3E}">
        <p14:creationId xmlns:p14="http://schemas.microsoft.com/office/powerpoint/2010/main" val="39308352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628650" y="745436"/>
            <a:ext cx="7886700" cy="3748140"/>
          </a:xfrm>
        </p:spPr>
        <p:txBody>
          <a:bodyPr/>
          <a:lstStyle/>
          <a:p>
            <a:r>
              <a:rPr lang="it-IT" sz="2400" dirty="0">
                <a:solidFill>
                  <a:schemeClr val="tx1"/>
                </a:solidFill>
              </a:rPr>
              <a:t>Set </a:t>
            </a:r>
            <a:r>
              <a:rPr lang="it-IT" sz="2400" dirty="0" err="1">
                <a:solidFill>
                  <a:schemeClr val="tx1"/>
                </a:solidFill>
              </a:rPr>
              <a:t>write</a:t>
            </a:r>
            <a:r>
              <a:rPr lang="it-IT" sz="2400" dirty="0">
                <a:solidFill>
                  <a:schemeClr val="tx1"/>
                </a:solidFill>
              </a:rPr>
              <a:t> cache to</a:t>
            </a:r>
            <a:r>
              <a:rPr lang="it-IT" sz="2400" b="1" dirty="0">
                <a:solidFill>
                  <a:srgbClr val="E06666"/>
                </a:solidFill>
              </a:rPr>
              <a:t> </a:t>
            </a:r>
            <a:r>
              <a:rPr lang="it-IT" sz="2400" b="1" dirty="0" err="1">
                <a:solidFill>
                  <a:srgbClr val="E06666"/>
                </a:solidFill>
              </a:rPr>
              <a:t>write</a:t>
            </a:r>
            <a:r>
              <a:rPr lang="it-IT" sz="2400" b="1" dirty="0">
                <a:solidFill>
                  <a:srgbClr val="E06666"/>
                </a:solidFill>
              </a:rPr>
              <a:t>-back</a:t>
            </a:r>
          </a:p>
          <a:p>
            <a:pPr marL="38100" indent="0">
              <a:buNone/>
            </a:pPr>
            <a:endParaRPr lang="it-IT" sz="2400" dirty="0"/>
          </a:p>
          <a:p>
            <a:r>
              <a:rPr lang="it-IT" sz="2400" dirty="0" err="1"/>
              <a:t>If</a:t>
            </a:r>
            <a:r>
              <a:rPr lang="it-IT" sz="2400" dirty="0"/>
              <a:t> </a:t>
            </a:r>
            <a:r>
              <a:rPr lang="it-IT" sz="2400" dirty="0" err="1"/>
              <a:t>you</a:t>
            </a:r>
            <a:r>
              <a:rPr lang="it-IT" sz="2400" dirty="0"/>
              <a:t> are </a:t>
            </a:r>
            <a:r>
              <a:rPr lang="it-IT" sz="2400" dirty="0" err="1"/>
              <a:t>using</a:t>
            </a:r>
            <a:r>
              <a:rPr lang="it-IT" sz="2400" dirty="0"/>
              <a:t> RAID controller with </a:t>
            </a:r>
            <a:r>
              <a:rPr lang="it-IT" sz="2400" dirty="0" err="1"/>
              <a:t>installed</a:t>
            </a:r>
            <a:r>
              <a:rPr lang="it-IT" sz="2400" dirty="0"/>
              <a:t> BBU (and server with UPS), check </a:t>
            </a:r>
            <a:r>
              <a:rPr lang="it-IT" sz="2400" dirty="0" err="1"/>
              <a:t>that</a:t>
            </a:r>
            <a:r>
              <a:rPr lang="it-IT" sz="2400" dirty="0"/>
              <a:t> </a:t>
            </a:r>
            <a:r>
              <a:rPr lang="it-IT" sz="2400" dirty="0" err="1"/>
              <a:t>its</a:t>
            </a:r>
            <a:r>
              <a:rPr lang="it-IT" sz="2400" dirty="0"/>
              <a:t> cache </a:t>
            </a:r>
            <a:r>
              <a:rPr lang="it-IT" sz="2400" dirty="0" err="1"/>
              <a:t>is</a:t>
            </a:r>
            <a:r>
              <a:rPr lang="it-IT" sz="2400" dirty="0"/>
              <a:t> set to </a:t>
            </a:r>
            <a:r>
              <a:rPr lang="it-IT" sz="2400" dirty="0" err="1"/>
              <a:t>write</a:t>
            </a:r>
            <a:r>
              <a:rPr lang="it-IT" sz="2400" dirty="0"/>
              <a:t>-back (</a:t>
            </a:r>
            <a:r>
              <a:rPr lang="it-IT" sz="2400" dirty="0" err="1"/>
              <a:t>not</a:t>
            </a:r>
            <a:r>
              <a:rPr lang="it-IT" sz="2400" dirty="0"/>
              <a:t> </a:t>
            </a:r>
            <a:r>
              <a:rPr lang="it-IT" sz="2400" dirty="0" err="1"/>
              <a:t>write-through</a:t>
            </a:r>
            <a:r>
              <a:rPr lang="it-IT" sz="2400" dirty="0"/>
              <a:t>). </a:t>
            </a:r>
          </a:p>
          <a:p>
            <a:pPr marL="38100" indent="0">
              <a:buNone/>
            </a:pPr>
            <a:endParaRPr lang="it-IT" sz="2400" dirty="0"/>
          </a:p>
          <a:p>
            <a:r>
              <a:rPr lang="it-IT" sz="2400" b="1" dirty="0"/>
              <a:t>«</a:t>
            </a:r>
            <a:r>
              <a:rPr lang="it-IT" sz="2400" b="1" dirty="0">
                <a:solidFill>
                  <a:srgbClr val="E06666"/>
                </a:solidFill>
              </a:rPr>
              <a:t>Write-back</a:t>
            </a:r>
            <a:r>
              <a:rPr lang="it-IT" sz="2400" b="1" dirty="0"/>
              <a:t>» </a:t>
            </a:r>
            <a:r>
              <a:rPr lang="it-IT" sz="2400" dirty="0" err="1"/>
              <a:t>enables</a:t>
            </a:r>
            <a:r>
              <a:rPr lang="it-IT" sz="2400" dirty="0"/>
              <a:t> </a:t>
            </a:r>
            <a:r>
              <a:rPr lang="it-IT" sz="2400" dirty="0" err="1"/>
              <a:t>write</a:t>
            </a:r>
            <a:r>
              <a:rPr lang="it-IT" sz="2400" dirty="0"/>
              <a:t> cache of the controller. </a:t>
            </a:r>
          </a:p>
        </p:txBody>
      </p:sp>
      <p:sp>
        <p:nvSpPr>
          <p:cNvPr id="6" name="Titolo 1">
            <a:extLst>
              <a:ext uri="{FF2B5EF4-FFF2-40B4-BE49-F238E27FC236}">
                <a16:creationId xmlns:a16="http://schemas.microsoft.com/office/drawing/2014/main" id="{11D9211C-5D6F-4EC1-87E5-D18F989702A3}"/>
              </a:ext>
            </a:extLst>
          </p:cNvPr>
          <p:cNvSpPr>
            <a:spLocks noGrp="1"/>
          </p:cNvSpPr>
          <p:nvPr>
            <p:ph type="title"/>
          </p:nvPr>
        </p:nvSpPr>
        <p:spPr>
          <a:xfrm>
            <a:off x="0" y="0"/>
            <a:ext cx="9144000" cy="745436"/>
          </a:xfrm>
          <a:solidFill>
            <a:srgbClr val="E06666"/>
          </a:solidFill>
        </p:spPr>
        <p:txBody>
          <a:bodyPr>
            <a:normAutofit fontScale="90000"/>
          </a:bodyPr>
          <a:lstStyle/>
          <a:p>
            <a:pPr algn="ctr"/>
            <a:r>
              <a:rPr lang="it-IT" sz="4200" b="0" i="1" kern="1200" dirty="0">
                <a:solidFill>
                  <a:schemeClr val="bg1"/>
                </a:solidFill>
                <a:latin typeface="+mj-lt"/>
                <a:ea typeface="+mj-ea"/>
                <a:cs typeface="+mj-cs"/>
              </a:rPr>
              <a:t>Write Cache</a:t>
            </a:r>
          </a:p>
        </p:txBody>
      </p:sp>
    </p:spTree>
    <p:extLst>
      <p:ext uri="{BB962C8B-B14F-4D97-AF65-F5344CB8AC3E}">
        <p14:creationId xmlns:p14="http://schemas.microsoft.com/office/powerpoint/2010/main" val="3530658146"/>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353746" y="745436"/>
            <a:ext cx="8376438" cy="3748140"/>
          </a:xfrm>
        </p:spPr>
        <p:txBody>
          <a:bodyPr/>
          <a:lstStyle/>
          <a:p>
            <a:pPr marL="342900" indent="-342900"/>
            <a:endParaRPr lang="en-US" sz="2400" dirty="0"/>
          </a:p>
          <a:p>
            <a:pPr marL="342900" indent="-342900"/>
            <a:r>
              <a:rPr lang="en-US" sz="2400" dirty="0"/>
              <a:t>Often VMs are created with default CPU and IO limits which can be very low, like 50 IOPS and 10% CPU. </a:t>
            </a:r>
          </a:p>
          <a:p>
            <a:pPr marL="342900" indent="-342900"/>
            <a:endParaRPr lang="en-US" sz="2400" dirty="0"/>
          </a:p>
          <a:p>
            <a:pPr marL="342900" indent="-342900"/>
            <a:r>
              <a:rPr lang="en-US" sz="2400" dirty="0"/>
              <a:t>Check your server VM settings and remove any limits - high-performance database server should have all possible CPU, bandwidth, and IO.</a:t>
            </a:r>
            <a:endParaRPr lang="it-IT" sz="2400" dirty="0"/>
          </a:p>
        </p:txBody>
      </p:sp>
      <p:sp>
        <p:nvSpPr>
          <p:cNvPr id="6" name="Titolo 1">
            <a:extLst>
              <a:ext uri="{FF2B5EF4-FFF2-40B4-BE49-F238E27FC236}">
                <a16:creationId xmlns:a16="http://schemas.microsoft.com/office/drawing/2014/main" id="{82FF0CDC-9986-43B5-AB64-599227A7E76A}"/>
              </a:ext>
            </a:extLst>
          </p:cNvPr>
          <p:cNvSpPr txBox="1">
            <a:spLocks/>
          </p:cNvSpPr>
          <p:nvPr/>
        </p:nvSpPr>
        <p:spPr>
          <a:xfrm>
            <a:off x="0" y="0"/>
            <a:ext cx="9144000" cy="745436"/>
          </a:xfrm>
          <a:prstGeom prst="rect">
            <a:avLst/>
          </a:prstGeom>
          <a:solidFill>
            <a:srgbClr val="B4A7D6"/>
          </a:solidFill>
          <a:ln>
            <a:noFill/>
          </a:ln>
        </p:spPr>
        <p:txBody>
          <a:bodyPr spcFirstLastPara="1" wrap="square" lIns="91425" tIns="91425" rIns="91425" bIns="91425" anchor="b"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9pPr>
          </a:lstStyle>
          <a:p>
            <a:pPr algn="ctr"/>
            <a:r>
              <a:rPr lang="it-IT" sz="4200" b="0" i="1" kern="1200" dirty="0">
                <a:solidFill>
                  <a:schemeClr val="bg1"/>
                </a:solidFill>
                <a:latin typeface="+mj-lt"/>
                <a:ea typeface="+mj-ea"/>
                <a:cs typeface="+mj-cs"/>
              </a:rPr>
              <a:t>Check VM </a:t>
            </a:r>
            <a:r>
              <a:rPr lang="it-IT" sz="4200" b="0" i="1" kern="1200" dirty="0" err="1">
                <a:solidFill>
                  <a:schemeClr val="bg1"/>
                </a:solidFill>
                <a:latin typeface="+mj-lt"/>
                <a:ea typeface="+mj-ea"/>
                <a:cs typeface="+mj-cs"/>
              </a:rPr>
              <a:t>limits</a:t>
            </a:r>
            <a:endParaRPr lang="it-IT" sz="4200" b="0" i="1" kern="1200" dirty="0">
              <a:solidFill>
                <a:schemeClr val="bg1"/>
              </a:solidFill>
              <a:latin typeface="+mj-lt"/>
              <a:ea typeface="+mj-ea"/>
              <a:cs typeface="+mj-cs"/>
            </a:endParaRPr>
          </a:p>
        </p:txBody>
      </p:sp>
    </p:spTree>
    <p:extLst>
      <p:ext uri="{BB962C8B-B14F-4D97-AF65-F5344CB8AC3E}">
        <p14:creationId xmlns:p14="http://schemas.microsoft.com/office/powerpoint/2010/main" val="414837073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a:extLst>
              <a:ext uri="{FF2B5EF4-FFF2-40B4-BE49-F238E27FC236}">
                <a16:creationId xmlns:a16="http://schemas.microsoft.com/office/drawing/2014/main" id="{B7EA144D-A2B9-4F71-BEFD-0A386F8F5092}"/>
              </a:ext>
            </a:extLst>
          </p:cNvPr>
          <p:cNvSpPr>
            <a:spLocks noGrp="1"/>
          </p:cNvSpPr>
          <p:nvPr>
            <p:ph type="ctrTitle" hasCustomPrompt="1"/>
          </p:nvPr>
        </p:nvSpPr>
        <p:spPr>
          <a:xfrm>
            <a:off x="211837" y="3582274"/>
            <a:ext cx="5091194" cy="322072"/>
          </a:xfrm>
          <a:prstGeom prst="rect">
            <a:avLst/>
          </a:prstGeom>
        </p:spPr>
        <p:txBody>
          <a:bodyPr anchor="ctr">
            <a:noAutofit/>
          </a:bodyPr>
          <a:lstStyle>
            <a:lvl1pPr algn="l">
              <a:defRPr sz="2400" b="0">
                <a:effectLst/>
              </a:defRPr>
            </a:lvl1pPr>
          </a:lstStyle>
          <a:p>
            <a:r>
              <a:rPr lang="it-IT" dirty="0"/>
              <a:t>Fabio Codebue</a:t>
            </a:r>
          </a:p>
        </p:txBody>
      </p:sp>
      <p:sp>
        <p:nvSpPr>
          <p:cNvPr id="5" name="Segnaposto testo 11">
            <a:extLst>
              <a:ext uri="{FF2B5EF4-FFF2-40B4-BE49-F238E27FC236}">
                <a16:creationId xmlns:a16="http://schemas.microsoft.com/office/drawing/2014/main" id="{87AB26F6-F7B2-4E08-A96F-DB82EF8CF6FC}"/>
              </a:ext>
            </a:extLst>
          </p:cNvPr>
          <p:cNvSpPr txBox="1">
            <a:spLocks/>
          </p:cNvSpPr>
          <p:nvPr/>
        </p:nvSpPr>
        <p:spPr>
          <a:xfrm>
            <a:off x="938908" y="3881845"/>
            <a:ext cx="1686392" cy="984074"/>
          </a:xfrm>
          <a:prstGeom prst="rect">
            <a:avLst/>
          </a:prstGeom>
        </p:spPr>
        <p:txBody>
          <a:bodyPr vert="horz" lIns="68580" tIns="34290" rIns="68580" bIns="34290" rtlCol="0" anchor="ctr"/>
          <a:lstStyle>
            <a:defPPr>
              <a:defRPr lang="it-IT"/>
            </a:defPPr>
            <a:lvl1pPr marL="0" indent="0" algn="ctr" defTabSz="914400" rtl="0" eaLnBrk="1" latinLnBrk="0" hangingPunct="1">
              <a:buNone/>
              <a:defRPr sz="200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it-IT" sz="1500" dirty="0"/>
              <a:t>P-Soft</a:t>
            </a:r>
          </a:p>
          <a:p>
            <a:pPr algn="l">
              <a:lnSpc>
                <a:spcPct val="150000"/>
              </a:lnSpc>
            </a:pPr>
            <a:r>
              <a:rPr lang="it-IT" sz="1500" dirty="0">
                <a:hlinkClick r:id="rId2"/>
              </a:rPr>
              <a:t>www.p-soft.biz</a:t>
            </a:r>
            <a:endParaRPr lang="it-IT" sz="1500" dirty="0"/>
          </a:p>
          <a:p>
            <a:pPr algn="l">
              <a:lnSpc>
                <a:spcPct val="150000"/>
              </a:lnSpc>
            </a:pPr>
            <a:r>
              <a:rPr lang="it-IT" sz="1500" dirty="0">
                <a:hlinkClick r:id="rId3"/>
              </a:rPr>
              <a:t>www.firebirdsql.it</a:t>
            </a:r>
            <a:endParaRPr lang="it-IT" sz="1500" dirty="0"/>
          </a:p>
        </p:txBody>
      </p:sp>
      <p:sp>
        <p:nvSpPr>
          <p:cNvPr id="6" name="Segnaposto testo 11">
            <a:extLst>
              <a:ext uri="{FF2B5EF4-FFF2-40B4-BE49-F238E27FC236}">
                <a16:creationId xmlns:a16="http://schemas.microsoft.com/office/drawing/2014/main" id="{683C09E1-C570-43D0-B5F7-9B0BBA95E8EF}"/>
              </a:ext>
            </a:extLst>
          </p:cNvPr>
          <p:cNvSpPr txBox="1">
            <a:spLocks/>
          </p:cNvSpPr>
          <p:nvPr/>
        </p:nvSpPr>
        <p:spPr>
          <a:xfrm>
            <a:off x="3138193" y="3501316"/>
            <a:ext cx="2145423" cy="306038"/>
          </a:xfrm>
          <a:prstGeom prst="rect">
            <a:avLst/>
          </a:prstGeom>
        </p:spPr>
        <p:txBody>
          <a:bodyPr vert="horz" lIns="68580" tIns="34290" rIns="68580" bIns="34290" rtlCol="0" anchor="ctr"/>
          <a:lstStyle>
            <a:defPPr>
              <a:defRPr lang="it-IT"/>
            </a:defPPr>
            <a:lvl1pPr marL="0" indent="0" algn="r" defTabSz="914400" rtl="0" eaLnBrk="1" latinLnBrk="0" hangingPunct="1">
              <a:buNone/>
              <a:defRPr sz="200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50000"/>
              </a:lnSpc>
            </a:pPr>
            <a:r>
              <a:rPr lang="it-IT" sz="1350" dirty="0"/>
              <a:t>@</a:t>
            </a:r>
            <a:r>
              <a:rPr lang="it-IT" sz="1350" dirty="0" err="1"/>
              <a:t>fcodebue</a:t>
            </a:r>
            <a:endParaRPr lang="it-IT" sz="1350" dirty="0"/>
          </a:p>
        </p:txBody>
      </p:sp>
      <p:pic>
        <p:nvPicPr>
          <p:cNvPr id="7" name="Immagine 6">
            <a:extLst>
              <a:ext uri="{FF2B5EF4-FFF2-40B4-BE49-F238E27FC236}">
                <a16:creationId xmlns:a16="http://schemas.microsoft.com/office/drawing/2014/main" id="{6FDA78DB-FCFE-477D-A120-B7EE77C4F3F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13850" y="4317366"/>
            <a:ext cx="306038" cy="306038"/>
          </a:xfrm>
          <a:prstGeom prst="rect">
            <a:avLst/>
          </a:prstGeom>
        </p:spPr>
      </p:pic>
      <p:pic>
        <p:nvPicPr>
          <p:cNvPr id="8" name="Immagine 7">
            <a:extLst>
              <a:ext uri="{FF2B5EF4-FFF2-40B4-BE49-F238E27FC236}">
                <a16:creationId xmlns:a16="http://schemas.microsoft.com/office/drawing/2014/main" id="{8E897CA0-F1FA-47EB-8340-56B814F6BDE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6449" y="4535421"/>
            <a:ext cx="352999" cy="352999"/>
          </a:xfrm>
          <a:prstGeom prst="rect">
            <a:avLst/>
          </a:prstGeom>
        </p:spPr>
      </p:pic>
      <p:pic>
        <p:nvPicPr>
          <p:cNvPr id="9" name="Immagine 8">
            <a:extLst>
              <a:ext uri="{FF2B5EF4-FFF2-40B4-BE49-F238E27FC236}">
                <a16:creationId xmlns:a16="http://schemas.microsoft.com/office/drawing/2014/main" id="{B0AB1CF6-A3E2-41E3-B873-F23BBC5850B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93384" y="4019029"/>
            <a:ext cx="341325" cy="377354"/>
          </a:xfrm>
          <a:prstGeom prst="rect">
            <a:avLst/>
          </a:prstGeom>
        </p:spPr>
      </p:pic>
      <p:sp>
        <p:nvSpPr>
          <p:cNvPr id="11" name="Segnaposto testo 11">
            <a:extLst>
              <a:ext uri="{FF2B5EF4-FFF2-40B4-BE49-F238E27FC236}">
                <a16:creationId xmlns:a16="http://schemas.microsoft.com/office/drawing/2014/main" id="{16DA0643-B7F1-4304-BFFD-7CB5209A193A}"/>
              </a:ext>
            </a:extLst>
          </p:cNvPr>
          <p:cNvSpPr txBox="1">
            <a:spLocks/>
          </p:cNvSpPr>
          <p:nvPr/>
        </p:nvSpPr>
        <p:spPr>
          <a:xfrm>
            <a:off x="3126974" y="3933444"/>
            <a:ext cx="2145423" cy="306038"/>
          </a:xfrm>
          <a:prstGeom prst="rect">
            <a:avLst/>
          </a:prstGeom>
        </p:spPr>
        <p:txBody>
          <a:bodyPr vert="horz" lIns="68580" tIns="34290" rIns="68580" bIns="34290" rtlCol="0" anchor="ctr"/>
          <a:lstStyle>
            <a:defPPr>
              <a:defRPr lang="it-IT"/>
            </a:defPPr>
            <a:lvl1pPr marL="0" indent="0" algn="r" defTabSz="914400" rtl="0" eaLnBrk="1" latinLnBrk="0" hangingPunct="1">
              <a:buNone/>
              <a:defRPr sz="200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50000"/>
              </a:lnSpc>
            </a:pPr>
            <a:r>
              <a:rPr lang="it-IT" sz="1350" dirty="0">
                <a:hlinkClick r:id="rId7"/>
              </a:rPr>
              <a:t>linkedin.com/in/</a:t>
            </a:r>
            <a:r>
              <a:rPr lang="it-IT" sz="1350" dirty="0" err="1">
                <a:hlinkClick r:id="rId7"/>
              </a:rPr>
              <a:t>fcodebue</a:t>
            </a:r>
            <a:endParaRPr lang="it-IT" sz="1350" dirty="0"/>
          </a:p>
        </p:txBody>
      </p:sp>
      <p:sp>
        <p:nvSpPr>
          <p:cNvPr id="12" name="Segnaposto testo 11">
            <a:extLst>
              <a:ext uri="{FF2B5EF4-FFF2-40B4-BE49-F238E27FC236}">
                <a16:creationId xmlns:a16="http://schemas.microsoft.com/office/drawing/2014/main" id="{514FDE4F-5CCF-4B92-8F0D-7CC3CF4ADB93}"/>
              </a:ext>
            </a:extLst>
          </p:cNvPr>
          <p:cNvSpPr txBox="1">
            <a:spLocks/>
          </p:cNvSpPr>
          <p:nvPr/>
        </p:nvSpPr>
        <p:spPr>
          <a:xfrm>
            <a:off x="3138193" y="4300892"/>
            <a:ext cx="1581695" cy="306038"/>
          </a:xfrm>
          <a:prstGeom prst="rect">
            <a:avLst/>
          </a:prstGeom>
        </p:spPr>
        <p:txBody>
          <a:bodyPr vert="horz" lIns="68580" tIns="34290" rIns="68580" bIns="34290" rtlCol="0" anchor="ctr"/>
          <a:lstStyle>
            <a:defPPr>
              <a:defRPr lang="it-IT"/>
            </a:defPPr>
            <a:lvl1pPr marL="0" indent="0" algn="r" defTabSz="914400" rtl="0" eaLnBrk="1" latinLnBrk="0" hangingPunct="1">
              <a:buNone/>
              <a:defRPr sz="200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it-IT" sz="1350" dirty="0"/>
              <a:t>@</a:t>
            </a:r>
            <a:r>
              <a:rPr lang="it-IT" sz="1350" dirty="0" err="1"/>
              <a:t>delphiforce</a:t>
            </a:r>
            <a:endParaRPr lang="it-IT" sz="1350" dirty="0"/>
          </a:p>
        </p:txBody>
      </p:sp>
      <p:sp>
        <p:nvSpPr>
          <p:cNvPr id="14" name="Segnaposto testo 11">
            <a:extLst>
              <a:ext uri="{FF2B5EF4-FFF2-40B4-BE49-F238E27FC236}">
                <a16:creationId xmlns:a16="http://schemas.microsoft.com/office/drawing/2014/main" id="{9FE22016-2273-424F-A14F-4FDA214EDA90}"/>
              </a:ext>
            </a:extLst>
          </p:cNvPr>
          <p:cNvSpPr txBox="1">
            <a:spLocks/>
          </p:cNvSpPr>
          <p:nvPr/>
        </p:nvSpPr>
        <p:spPr>
          <a:xfrm>
            <a:off x="3126973" y="4708870"/>
            <a:ext cx="2145423" cy="306038"/>
          </a:xfrm>
          <a:prstGeom prst="rect">
            <a:avLst/>
          </a:prstGeom>
        </p:spPr>
        <p:txBody>
          <a:bodyPr vert="horz" lIns="68580" tIns="34290" rIns="68580" bIns="34290" rtlCol="0" anchor="ctr"/>
          <a:lstStyle>
            <a:defPPr>
              <a:defRPr lang="it-IT"/>
            </a:defPPr>
            <a:lvl1pPr marL="0" indent="0" algn="r" defTabSz="914400" rtl="0" eaLnBrk="1" latinLnBrk="0" hangingPunct="1">
              <a:buNone/>
              <a:defRPr sz="2000"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50000"/>
              </a:lnSpc>
            </a:pPr>
            <a:r>
              <a:rPr lang="it-IT" sz="1350" dirty="0">
                <a:hlinkClick r:id="rId8"/>
              </a:rPr>
              <a:t>f.codebue@p-soft.biz</a:t>
            </a:r>
            <a:r>
              <a:rPr lang="it-IT" sz="1350" dirty="0"/>
              <a:t> </a:t>
            </a:r>
          </a:p>
        </p:txBody>
      </p:sp>
      <p:sp>
        <p:nvSpPr>
          <p:cNvPr id="15" name="Titolo 1">
            <a:extLst>
              <a:ext uri="{FF2B5EF4-FFF2-40B4-BE49-F238E27FC236}">
                <a16:creationId xmlns:a16="http://schemas.microsoft.com/office/drawing/2014/main" id="{CF000AA0-1F0E-41B9-84CA-07B3A1F6AB18}"/>
              </a:ext>
            </a:extLst>
          </p:cNvPr>
          <p:cNvSpPr txBox="1">
            <a:spLocks/>
          </p:cNvSpPr>
          <p:nvPr/>
        </p:nvSpPr>
        <p:spPr>
          <a:xfrm>
            <a:off x="0" y="1385888"/>
            <a:ext cx="9144000" cy="1936494"/>
          </a:xfrm>
          <a:prstGeom prst="rect">
            <a:avLst/>
          </a:prstGeom>
        </p:spPr>
        <p:txBody>
          <a:bodyPr vert="horz" lIns="68580" tIns="34290" rIns="68580" bIns="34290" rtlCol="0" anchor="ctr">
            <a:noAutofit/>
          </a:bodyPr>
          <a:lstStyle>
            <a:lvl1pPr algn="ctr" defTabSz="914400" rtl="0" eaLnBrk="1" latinLnBrk="0" hangingPunct="1">
              <a:lnSpc>
                <a:spcPct val="90000"/>
              </a:lnSpc>
              <a:spcBef>
                <a:spcPct val="0"/>
              </a:spcBef>
              <a:buNone/>
              <a:defRPr sz="7200" kern="1200" cap="small" baseline="0">
                <a:solidFill>
                  <a:schemeClr val="tx1"/>
                </a:solidFill>
                <a:effectLst>
                  <a:outerShdw blurRad="38100" dist="38100" dir="2700000" algn="tl">
                    <a:srgbClr val="000000">
                      <a:alpha val="43137"/>
                    </a:srgbClr>
                  </a:outerShdw>
                </a:effectLst>
                <a:latin typeface="+mj-lt"/>
                <a:ea typeface="+mj-ea"/>
                <a:cs typeface="+mj-cs"/>
              </a:defRPr>
            </a:lvl1pPr>
          </a:lstStyle>
          <a:p>
            <a:r>
              <a:rPr lang="it-IT" sz="5400" dirty="0"/>
              <a:t>Grazie…</a:t>
            </a:r>
          </a:p>
        </p:txBody>
      </p:sp>
      <p:sp>
        <p:nvSpPr>
          <p:cNvPr id="2" name="Rettangolo 1">
            <a:extLst>
              <a:ext uri="{FF2B5EF4-FFF2-40B4-BE49-F238E27FC236}">
                <a16:creationId xmlns:a16="http://schemas.microsoft.com/office/drawing/2014/main" id="{F14FE3D2-E620-434D-B0E3-6E4957FFB9FB}"/>
              </a:ext>
            </a:extLst>
          </p:cNvPr>
          <p:cNvSpPr/>
          <p:nvPr/>
        </p:nvSpPr>
        <p:spPr>
          <a:xfrm>
            <a:off x="6180305" y="2874503"/>
            <a:ext cx="2411238" cy="415498"/>
          </a:xfrm>
          <a:prstGeom prst="rect">
            <a:avLst/>
          </a:prstGeom>
        </p:spPr>
        <p:txBody>
          <a:bodyPr wrap="none">
            <a:spAutoFit/>
          </a:bodyPr>
          <a:lstStyle/>
          <a:p>
            <a:r>
              <a:rPr lang="it-IT" sz="1050" dirty="0"/>
              <a:t>Sostienici, diventa un associato …</a:t>
            </a:r>
          </a:p>
          <a:p>
            <a:r>
              <a:rPr lang="it-IT" sz="1050" dirty="0"/>
              <a:t>https://firebirdsql.org/en/membership/</a:t>
            </a:r>
          </a:p>
        </p:txBody>
      </p:sp>
      <p:pic>
        <p:nvPicPr>
          <p:cNvPr id="16" name="Immagine 15">
            <a:extLst>
              <a:ext uri="{FF2B5EF4-FFF2-40B4-BE49-F238E27FC236}">
                <a16:creationId xmlns:a16="http://schemas.microsoft.com/office/drawing/2014/main" id="{B194081D-0EB5-4755-978A-2472EB4741E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27306" y="2908867"/>
            <a:ext cx="352999" cy="352999"/>
          </a:xfrm>
          <a:prstGeom prst="rect">
            <a:avLst/>
          </a:prstGeom>
        </p:spPr>
      </p:pic>
      <p:pic>
        <p:nvPicPr>
          <p:cNvPr id="17" name="Immagine 16">
            <a:extLst>
              <a:ext uri="{FF2B5EF4-FFF2-40B4-BE49-F238E27FC236}">
                <a16:creationId xmlns:a16="http://schemas.microsoft.com/office/drawing/2014/main" id="{FB4D297F-5F64-431C-B5FE-6DE69C349E0E}"/>
              </a:ext>
            </a:extLst>
          </p:cNvPr>
          <p:cNvPicPr>
            <a:picLocks noChangeAspect="1"/>
          </p:cNvPicPr>
          <p:nvPr/>
        </p:nvPicPr>
        <p:blipFill>
          <a:blip r:embed="rId9"/>
          <a:stretch>
            <a:fillRect/>
          </a:stretch>
        </p:blipFill>
        <p:spPr>
          <a:xfrm>
            <a:off x="2587992" y="3443008"/>
            <a:ext cx="508348" cy="1631633"/>
          </a:xfrm>
          <a:prstGeom prst="rect">
            <a:avLst/>
          </a:prstGeom>
        </p:spPr>
      </p:pic>
    </p:spTree>
    <p:extLst>
      <p:ext uri="{BB962C8B-B14F-4D97-AF65-F5344CB8AC3E}">
        <p14:creationId xmlns:p14="http://schemas.microsoft.com/office/powerpoint/2010/main" val="16138026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lstStyle/>
          <a:p>
            <a:r>
              <a:rPr lang="it-IT" sz="2400" dirty="0" err="1">
                <a:solidFill>
                  <a:schemeClr val="tx1"/>
                </a:solidFill>
              </a:rPr>
              <a:t>Enable</a:t>
            </a:r>
            <a:r>
              <a:rPr lang="it-IT" sz="2400" dirty="0">
                <a:solidFill>
                  <a:schemeClr val="tx1"/>
                </a:solidFill>
              </a:rPr>
              <a:t> </a:t>
            </a:r>
            <a:r>
              <a:rPr lang="it-IT" sz="2400" dirty="0" err="1">
                <a:solidFill>
                  <a:schemeClr val="tx1"/>
                </a:solidFill>
              </a:rPr>
              <a:t>read</a:t>
            </a:r>
            <a:r>
              <a:rPr lang="it-IT" sz="2400" dirty="0">
                <a:solidFill>
                  <a:schemeClr val="tx1"/>
                </a:solidFill>
              </a:rPr>
              <a:t> cache</a:t>
            </a:r>
          </a:p>
          <a:p>
            <a:pPr lvl="1"/>
            <a:r>
              <a:rPr lang="it-IT" dirty="0" err="1">
                <a:solidFill>
                  <a:schemeClr val="tx1"/>
                </a:solidFill>
              </a:rPr>
              <a:t>If</a:t>
            </a:r>
            <a:r>
              <a:rPr lang="it-IT" dirty="0">
                <a:solidFill>
                  <a:schemeClr val="tx1"/>
                </a:solidFill>
              </a:rPr>
              <a:t> </a:t>
            </a:r>
            <a:r>
              <a:rPr lang="it-IT" dirty="0" err="1">
                <a:solidFill>
                  <a:schemeClr val="tx1"/>
                </a:solidFill>
              </a:rPr>
              <a:t>you</a:t>
            </a:r>
            <a:r>
              <a:rPr lang="it-IT" dirty="0">
                <a:solidFill>
                  <a:schemeClr val="tx1"/>
                </a:solidFill>
              </a:rPr>
              <a:t> use RAID controller</a:t>
            </a:r>
          </a:p>
          <a:p>
            <a:pPr marL="342900" lvl="1" indent="0">
              <a:buNone/>
            </a:pPr>
            <a:endParaRPr lang="it-IT" dirty="0">
              <a:solidFill>
                <a:schemeClr val="tx1"/>
              </a:solidFill>
            </a:endParaRPr>
          </a:p>
          <a:p>
            <a:pPr marL="342900" lvl="1" indent="0">
              <a:buNone/>
            </a:pPr>
            <a:r>
              <a:rPr lang="it-IT" dirty="0">
                <a:solidFill>
                  <a:schemeClr val="tx1"/>
                </a:solidFill>
              </a:rPr>
              <a:t>check </a:t>
            </a:r>
            <a:r>
              <a:rPr lang="it-IT" dirty="0" err="1">
                <a:solidFill>
                  <a:schemeClr val="tx1"/>
                </a:solidFill>
              </a:rPr>
              <a:t>that</a:t>
            </a:r>
            <a:r>
              <a:rPr lang="it-IT" dirty="0">
                <a:solidFill>
                  <a:schemeClr val="tx1"/>
                </a:solidFill>
              </a:rPr>
              <a:t> </a:t>
            </a:r>
            <a:r>
              <a:rPr lang="it-IT" dirty="0" err="1">
                <a:solidFill>
                  <a:schemeClr val="tx1"/>
                </a:solidFill>
              </a:rPr>
              <a:t>it</a:t>
            </a:r>
            <a:r>
              <a:rPr lang="it-IT" dirty="0">
                <a:solidFill>
                  <a:schemeClr val="tx1"/>
                </a:solidFill>
              </a:rPr>
              <a:t> </a:t>
            </a:r>
            <a:r>
              <a:rPr lang="it-IT" dirty="0" err="1">
                <a:solidFill>
                  <a:schemeClr val="tx1"/>
                </a:solidFill>
              </a:rPr>
              <a:t>has</a:t>
            </a:r>
            <a:r>
              <a:rPr lang="it-IT" dirty="0">
                <a:solidFill>
                  <a:schemeClr val="tx1"/>
                </a:solidFill>
              </a:rPr>
              <a:t> </a:t>
            </a:r>
            <a:r>
              <a:rPr lang="it-IT" dirty="0" err="1">
                <a:solidFill>
                  <a:schemeClr val="tx1"/>
                </a:solidFill>
              </a:rPr>
              <a:t>enabled</a:t>
            </a:r>
            <a:r>
              <a:rPr lang="it-IT" dirty="0">
                <a:solidFill>
                  <a:schemeClr val="tx1"/>
                </a:solidFill>
              </a:rPr>
              <a:t> </a:t>
            </a:r>
            <a:r>
              <a:rPr lang="it-IT" dirty="0" err="1">
                <a:solidFill>
                  <a:schemeClr val="tx1"/>
                </a:solidFill>
              </a:rPr>
              <a:t>read</a:t>
            </a:r>
            <a:r>
              <a:rPr lang="it-IT" dirty="0">
                <a:solidFill>
                  <a:schemeClr val="tx1"/>
                </a:solidFill>
              </a:rPr>
              <a:t> cache</a:t>
            </a:r>
          </a:p>
          <a:p>
            <a:pPr marL="342900" lvl="1" indent="0">
              <a:buNone/>
            </a:pPr>
            <a:endParaRPr lang="it-IT" dirty="0">
              <a:solidFill>
                <a:schemeClr val="tx1"/>
              </a:solidFill>
            </a:endParaRPr>
          </a:p>
          <a:p>
            <a:pPr marL="342900" lvl="1" indent="0">
              <a:buNone/>
            </a:pPr>
            <a:endParaRPr lang="it-IT" dirty="0">
              <a:solidFill>
                <a:schemeClr val="tx1"/>
              </a:solidFill>
            </a:endParaRPr>
          </a:p>
          <a:p>
            <a:pPr marL="342900" lvl="1" indent="0">
              <a:buNone/>
            </a:pPr>
            <a:r>
              <a:rPr lang="en-US" i="1" dirty="0"/>
              <a:t> The page cache is the intermediate between the "working" parts of the database and the disk.</a:t>
            </a:r>
            <a:endParaRPr lang="it-IT" i="1" dirty="0">
              <a:solidFill>
                <a:schemeClr val="tx1"/>
              </a:solidFill>
            </a:endParaRPr>
          </a:p>
        </p:txBody>
      </p:sp>
      <p:sp>
        <p:nvSpPr>
          <p:cNvPr id="6" name="Titolo 1">
            <a:extLst>
              <a:ext uri="{FF2B5EF4-FFF2-40B4-BE49-F238E27FC236}">
                <a16:creationId xmlns:a16="http://schemas.microsoft.com/office/drawing/2014/main" id="{56647AEB-C1BC-4013-A031-423DCD930642}"/>
              </a:ext>
            </a:extLst>
          </p:cNvPr>
          <p:cNvSpPr>
            <a:spLocks noGrp="1"/>
          </p:cNvSpPr>
          <p:nvPr>
            <p:ph type="title"/>
          </p:nvPr>
        </p:nvSpPr>
        <p:spPr>
          <a:xfrm>
            <a:off x="0" y="0"/>
            <a:ext cx="9144000" cy="745436"/>
          </a:xfrm>
          <a:solidFill>
            <a:srgbClr val="E06666"/>
          </a:solidFill>
        </p:spPr>
        <p:txBody>
          <a:bodyPr>
            <a:normAutofit fontScale="90000"/>
          </a:bodyPr>
          <a:lstStyle/>
          <a:p>
            <a:pPr algn="ctr"/>
            <a:r>
              <a:rPr lang="it-IT" sz="4200" b="0" i="1" kern="1200" dirty="0">
                <a:solidFill>
                  <a:schemeClr val="bg1"/>
                </a:solidFill>
                <a:latin typeface="+mj-lt"/>
                <a:ea typeface="+mj-ea"/>
                <a:cs typeface="+mj-cs"/>
              </a:rPr>
              <a:t>Read Cache</a:t>
            </a:r>
          </a:p>
        </p:txBody>
      </p:sp>
    </p:spTree>
    <p:extLst>
      <p:ext uri="{BB962C8B-B14F-4D97-AF65-F5344CB8AC3E}">
        <p14:creationId xmlns:p14="http://schemas.microsoft.com/office/powerpoint/2010/main" val="4225410217"/>
      </p:ext>
    </p:extLst>
  </p:cSld>
  <p:clrMapOvr>
    <a:masterClrMapping/>
  </p:clrMapOvr>
</p:sld>
</file>

<file path=ppt/theme/theme1.xml><?xml version="1.0" encoding="utf-8"?>
<a:theme xmlns:a="http://schemas.openxmlformats.org/drawingml/2006/main" name="Simple 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285</TotalTime>
  <Words>5297</Words>
  <Application>Microsoft Office PowerPoint</Application>
  <PresentationFormat>Presentazione su schermo (16:9)</PresentationFormat>
  <Paragraphs>499</Paragraphs>
  <Slides>81</Slides>
  <Notes>23</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81</vt:i4>
      </vt:variant>
    </vt:vector>
  </HeadingPairs>
  <TitlesOfParts>
    <vt:vector size="86" baseType="lpstr">
      <vt:lpstr>Arial</vt:lpstr>
      <vt:lpstr>Cambria Math</vt:lpstr>
      <vt:lpstr>Courier New</vt:lpstr>
      <vt:lpstr>Syncopate</vt:lpstr>
      <vt:lpstr>Simple Light</vt:lpstr>
      <vt:lpstr>(almost) 68 ways to optimize Firebird</vt:lpstr>
      <vt:lpstr>Presentazione standard di PowerPoint</vt:lpstr>
      <vt:lpstr>AGENDA</vt:lpstr>
      <vt:lpstr>Hardware optimization</vt:lpstr>
      <vt:lpstr>Put database to SSD</vt:lpstr>
      <vt:lpstr>RAID</vt:lpstr>
      <vt:lpstr>Backup Battery Unit</vt:lpstr>
      <vt:lpstr>Write Cache</vt:lpstr>
      <vt:lpstr>Read Cache</vt:lpstr>
      <vt:lpstr>Low level check disk</vt:lpstr>
      <vt:lpstr>Firebird 2.5 </vt:lpstr>
      <vt:lpstr>Firebird 3.x</vt:lpstr>
      <vt:lpstr>FIREBIRD OPTIMIZATION</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Programming optimization</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Sql optimization</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optimization</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LINUX optimization</vt:lpstr>
      <vt:lpstr>Presentazione standard di PowerPoint</vt:lpstr>
      <vt:lpstr>Presentazione standard di PowerPoint</vt:lpstr>
      <vt:lpstr>Presentazione standard di PowerPoint</vt:lpstr>
      <vt:lpstr>Presentazione standard di PowerPoint</vt:lpstr>
      <vt:lpstr>Virtual server</vt:lpstr>
      <vt:lpstr>Presentazione standard di PowerPoint</vt:lpstr>
      <vt:lpstr>Presentazione standard di PowerPoint</vt:lpstr>
      <vt:lpstr>Fabio Codebue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cp:lastModifiedBy>Fabio Codebue</cp:lastModifiedBy>
  <cp:revision>59</cp:revision>
  <dcterms:modified xsi:type="dcterms:W3CDTF">2020-04-24T08:27:25Z</dcterms:modified>
</cp:coreProperties>
</file>